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8" r:id="rId15"/>
    <p:sldId id="269" r:id="rId16"/>
    <p:sldId id="289" r:id="rId17"/>
    <p:sldId id="271" r:id="rId18"/>
    <p:sldId id="275" r:id="rId19"/>
    <p:sldId id="274" r:id="rId20"/>
    <p:sldId id="273" r:id="rId21"/>
    <p:sldId id="272" r:id="rId22"/>
    <p:sldId id="276" r:id="rId23"/>
    <p:sldId id="280" r:id="rId24"/>
    <p:sldId id="277" r:id="rId25"/>
    <p:sldId id="278" r:id="rId26"/>
    <p:sldId id="290" r:id="rId27"/>
    <p:sldId id="279" r:id="rId28"/>
    <p:sldId id="281" r:id="rId29"/>
    <p:sldId id="282" r:id="rId30"/>
    <p:sldId id="283" r:id="rId31"/>
    <p:sldId id="291" r:id="rId32"/>
    <p:sldId id="286" r:id="rId33"/>
    <p:sldId id="284" r:id="rId34"/>
    <p:sldId id="285" r:id="rId35"/>
    <p:sldId id="287" r:id="rId36"/>
    <p:sldId id="288"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notesViewPr>
    <p:cSldViewPr snapToGrid="0">
      <p:cViewPr varScale="1">
        <p:scale>
          <a:sx n="56" d="100"/>
          <a:sy n="56" d="100"/>
        </p:scale>
        <p:origin x="285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3A2B9-8863-4B7A-9805-0894B5EE7772}"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F42D1-597E-48DA-A799-956846D3F29E}" type="slidenum">
              <a:rPr lang="en-US" smtClean="0"/>
              <a:t>‹#›</a:t>
            </a:fld>
            <a:endParaRPr lang="en-US"/>
          </a:p>
        </p:txBody>
      </p:sp>
    </p:spTree>
    <p:extLst>
      <p:ext uri="{BB962C8B-B14F-4D97-AF65-F5344CB8AC3E}">
        <p14:creationId xmlns:p14="http://schemas.microsoft.com/office/powerpoint/2010/main" val="361286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Rabies appears to have originated in the Old World, the first epizootic in the New World occurring in Boston in 1768. It spread from there, over the next few years, to various other states, as well as to the French West Indies, eventually becoming common all across North America.</a:t>
            </a:r>
          </a:p>
          <a:p>
            <a:endParaRPr lang="en-US" dirty="0"/>
          </a:p>
        </p:txBody>
      </p:sp>
      <p:sp>
        <p:nvSpPr>
          <p:cNvPr id="4" name="Slide Number Placeholder 3"/>
          <p:cNvSpPr>
            <a:spLocks noGrp="1"/>
          </p:cNvSpPr>
          <p:nvPr>
            <p:ph type="sldNum" sz="quarter" idx="10"/>
          </p:nvPr>
        </p:nvSpPr>
        <p:spPr/>
        <p:txBody>
          <a:bodyPr/>
          <a:lstStyle/>
          <a:p>
            <a:fld id="{F3EF42D1-597E-48DA-A799-956846D3F29E}" type="slidenum">
              <a:rPr lang="en-US" smtClean="0"/>
              <a:t>2</a:t>
            </a:fld>
            <a:endParaRPr lang="en-US"/>
          </a:p>
        </p:txBody>
      </p:sp>
    </p:spTree>
    <p:extLst>
      <p:ext uri="{BB962C8B-B14F-4D97-AF65-F5344CB8AC3E}">
        <p14:creationId xmlns:p14="http://schemas.microsoft.com/office/powerpoint/2010/main" val="83166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human beings,</a:t>
            </a:r>
            <a:r>
              <a:rPr lang="en-US" baseline="0" dirty="0" smtClean="0"/>
              <a:t> </a:t>
            </a:r>
            <a:r>
              <a:rPr lang="en-US" dirty="0" smtClean="0"/>
              <a:t>Several tests are necessary to diagnose rabies ante-mortem (before death) in humans; no single test is sufficient. Tests are performed on samples of saliva, serum, spinal fluid, and skin biopsies of hair follicles at the nape of the neck. Saliva can be tested by virus isolation or reverse transcription followed by polymerase chain reaction (RT-PCR). Serum and spinal fluid are tested for antibodies to rabies virus. Skin biopsy specimens are examined for rabies antigen in the cutaneous nerves at the base of hair follicles.</a:t>
            </a:r>
          </a:p>
          <a:p>
            <a:r>
              <a:rPr lang="en-US" dirty="0" smtClean="0"/>
              <a:t>IHC methods for rabies detection provide sensitive and specific means to detect rabies in formalin-fixed tissues. These methods are more sensitive than histologic staining methods, such as H&amp;E and Sellers stains. Like the </a:t>
            </a:r>
            <a:r>
              <a:rPr lang="en-US" dirty="0" err="1" smtClean="0"/>
              <a:t>dFA</a:t>
            </a:r>
            <a:r>
              <a:rPr lang="en-US" dirty="0" smtClean="0"/>
              <a:t> test, these procedures use specific antibodies to detect rabies virus inclusions. The techniques use enzyme-labeling systems that increase sensitivity. In addition, monoclonal antibodies may be used to detect rabies virus variants.</a:t>
            </a:r>
          </a:p>
          <a:p>
            <a:r>
              <a:rPr lang="en-US" dirty="0" smtClean="0"/>
              <a:t>The ultrastructure of viruses can be examined by electron microscopy. Using this method, the structural components of viruses and their inclusions can be observed in detail. Rabies virus is in the family of </a:t>
            </a:r>
            <a:r>
              <a:rPr lang="en-US" dirty="0" err="1" smtClean="0"/>
              <a:t>Rhabdoviruses</a:t>
            </a:r>
            <a:r>
              <a:rPr lang="en-US" dirty="0" smtClean="0"/>
              <a:t>. When viewed with an electron microscope </a:t>
            </a:r>
            <a:r>
              <a:rPr lang="en-US" dirty="0" err="1" smtClean="0"/>
              <a:t>Rhabdoviruses</a:t>
            </a:r>
            <a:r>
              <a:rPr lang="en-US" dirty="0" smtClean="0"/>
              <a:t> are seen as bullet-shaped particles.</a:t>
            </a:r>
            <a:endParaRPr lang="en-US" dirty="0"/>
          </a:p>
        </p:txBody>
      </p:sp>
      <p:sp>
        <p:nvSpPr>
          <p:cNvPr id="4" name="Slide Number Placeholder 3"/>
          <p:cNvSpPr>
            <a:spLocks noGrp="1"/>
          </p:cNvSpPr>
          <p:nvPr>
            <p:ph type="sldNum" sz="quarter" idx="10"/>
          </p:nvPr>
        </p:nvSpPr>
        <p:spPr/>
        <p:txBody>
          <a:bodyPr/>
          <a:lstStyle/>
          <a:p>
            <a:fld id="{F3EF42D1-597E-48DA-A799-956846D3F29E}" type="slidenum">
              <a:rPr lang="en-US" smtClean="0"/>
              <a:t>3</a:t>
            </a:fld>
            <a:endParaRPr lang="en-US"/>
          </a:p>
        </p:txBody>
      </p:sp>
    </p:spTree>
    <p:extLst>
      <p:ext uri="{BB962C8B-B14F-4D97-AF65-F5344CB8AC3E}">
        <p14:creationId xmlns:p14="http://schemas.microsoft.com/office/powerpoint/2010/main" val="161392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humans,</a:t>
            </a:r>
            <a:r>
              <a:rPr lang="en-US" baseline="0" dirty="0" smtClean="0"/>
              <a:t> </a:t>
            </a:r>
            <a:r>
              <a:rPr lang="en-US" dirty="0" smtClean="0"/>
              <a:t>After (bite) exposure with a rabid animal, initial symptoms of rabies are of non-specific nature and may be very similar to those of other infectious diseases including general weakness or discomfort, fever, or headache. A first specific clinical sign is neuropathic pain or a prickling or itching sensation at the site of the bite. Signs rapidly progress and include cerebral dysfunction, anxiety, confusion, agitation, delirium, abnormal behavior, hallucinations, and insomnia. Once clinical signs of rabies appear, without intensive care, death occurs within 2 weeks after onset of symptoms. There is no treatment available.</a:t>
            </a:r>
          </a:p>
          <a:p>
            <a:r>
              <a:rPr lang="en-US" dirty="0" smtClean="0"/>
              <a:t>In animals Infected animals start developing nonspecific signs. Usually they stop eating and drinking, withdraw, may be lethargic, or showing fever, vomiting, and anorexia. Due to rapid progression of disease the animal may become vicious or begin to show signs of paralysis. Clinical signs include cerebral and cranial nerve dysfunction, ataxia, weakness, paralysis, seizures, difficulty breathing, difficulty swallowing, excessive salivation, abnormal behavior, and aggression.</a:t>
            </a:r>
          </a:p>
          <a:p>
            <a:endParaRPr lang="en-US" dirty="0" smtClean="0"/>
          </a:p>
          <a:p>
            <a:r>
              <a:rPr lang="en-US" dirty="0" smtClean="0"/>
              <a:t>Some rabid animals tend to get aggressive biting at anything, while others are be somnolent and only bite as soon as people get close to them in an tempt to look what is wrong with them. Rabies with atypical clinical signs is increasingly recognized and clinical signs of rabies may vary greatly from one animal to another. Once the animals show severe signs they die within 6 to 5 day.</a:t>
            </a:r>
            <a:endParaRPr lang="en-US" dirty="0"/>
          </a:p>
        </p:txBody>
      </p:sp>
      <p:sp>
        <p:nvSpPr>
          <p:cNvPr id="4" name="Slide Number Placeholder 3"/>
          <p:cNvSpPr>
            <a:spLocks noGrp="1"/>
          </p:cNvSpPr>
          <p:nvPr>
            <p:ph type="sldNum" sz="quarter" idx="10"/>
          </p:nvPr>
        </p:nvSpPr>
        <p:spPr/>
        <p:txBody>
          <a:bodyPr/>
          <a:lstStyle/>
          <a:p>
            <a:fld id="{F3EF42D1-597E-48DA-A799-956846D3F29E}" type="slidenum">
              <a:rPr lang="en-US" smtClean="0"/>
              <a:t>6</a:t>
            </a:fld>
            <a:endParaRPr lang="en-US"/>
          </a:p>
        </p:txBody>
      </p:sp>
    </p:spTree>
    <p:extLst>
      <p:ext uri="{BB962C8B-B14F-4D97-AF65-F5344CB8AC3E}">
        <p14:creationId xmlns:p14="http://schemas.microsoft.com/office/powerpoint/2010/main" val="342641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 mechanism similar to that of botulinum toxin, tetanus toxin is taken up into nerve terminals of lower motor neurons, the nerve cells that activate voluntary muscles. Tetanus toxin is a zinc-dependent metalloproteinase that targets a protein (</a:t>
            </a:r>
            <a:r>
              <a:rPr lang="en-US" dirty="0" err="1" smtClean="0"/>
              <a:t>synaptobrevin</a:t>
            </a:r>
            <a:r>
              <a:rPr lang="en-US" dirty="0" smtClean="0"/>
              <a:t>/vesicle-associated membrane protein—VAMP) that is necessary for the release of neurotransmitter from nerve endings through fusion of synaptic vesicles with the neuronal plasma membrane . The initial symptom of local tetanus infection may therefore be flaccid paralysis , caused by interference with vesicular release of acetylcholine at the neuromuscular junction, as occurs with botulinum toxin. However, unlike botulinum toxin, tetanus toxin undergoes extensive retrograde transport in the axons of lower motor neurons and thus reaches the spinal cord or brainstem . Here, the toxin is transported across synapses and taken up by nerve endings of inhibitory GABAergic and/or </a:t>
            </a:r>
            <a:r>
              <a:rPr lang="en-US" dirty="0" err="1" smtClean="0"/>
              <a:t>glycinergic</a:t>
            </a:r>
            <a:r>
              <a:rPr lang="en-US" dirty="0" smtClean="0"/>
              <a:t> neurons that control the activity of the lower motor neurons . Once inside inhibitory nerve terminals, tetanus toxin cleaves VAMP [11], thereby inhibiting the release of GABA and glycine. The result is a partial, functional denervation of the lower motor neurons, which leads to their hyperactivity and to increased muscle activity in the form of rigidity and spasms. It is not clear to what extent tetanus toxin in the spinal cord and brainstem is also taken up into excitatory nerve endings, such as those originating from the upper motor neurons, or those that convey impulses from the muscle spindles and constitute the sensory part of the simple, monosynaptic reflex arc of the tendon reflexes. Experiments in cats have shown tetanus toxin to augment central polysynaptic, but not monosynaptic, reflexes , suggesting a primary effect on inhibitory neurons. Studies in vitro and in vivo point to an early inhibition of inhibitory nerve endings and a later, or dose-dependent, involvement of excitatory nerve endings ]. A temporary reduction in the number of GABAergic nerve terminals has been seen after injection of tetanus toxin into eye muscles of cats [16]; thus, the effect of tetanus toxin may be both biochemical and structural.</a:t>
            </a:r>
            <a:endParaRPr lang="en-US" dirty="0"/>
          </a:p>
        </p:txBody>
      </p:sp>
      <p:sp>
        <p:nvSpPr>
          <p:cNvPr id="4" name="Slide Number Placeholder 3"/>
          <p:cNvSpPr>
            <a:spLocks noGrp="1"/>
          </p:cNvSpPr>
          <p:nvPr>
            <p:ph type="sldNum" sz="quarter" idx="10"/>
          </p:nvPr>
        </p:nvSpPr>
        <p:spPr/>
        <p:txBody>
          <a:bodyPr/>
          <a:lstStyle/>
          <a:p>
            <a:fld id="{F3EF42D1-597E-48DA-A799-956846D3F29E}" type="slidenum">
              <a:rPr lang="en-US" smtClean="0"/>
              <a:t>11</a:t>
            </a:fld>
            <a:endParaRPr lang="en-US" dirty="0"/>
          </a:p>
        </p:txBody>
      </p:sp>
    </p:spTree>
    <p:extLst>
      <p:ext uri="{BB962C8B-B14F-4D97-AF65-F5344CB8AC3E}">
        <p14:creationId xmlns:p14="http://schemas.microsoft.com/office/powerpoint/2010/main" val="251113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F42D1-597E-48DA-A799-956846D3F29E}" type="slidenum">
              <a:rPr lang="en-US" smtClean="0"/>
              <a:t>12</a:t>
            </a:fld>
            <a:endParaRPr lang="en-US"/>
          </a:p>
        </p:txBody>
      </p:sp>
    </p:spTree>
    <p:extLst>
      <p:ext uri="{BB962C8B-B14F-4D97-AF65-F5344CB8AC3E}">
        <p14:creationId xmlns:p14="http://schemas.microsoft.com/office/powerpoint/2010/main" val="322109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United States, the tetanus vaccine is given to children as part of the diphtheria-tetanus-pertussis shot, also called the </a:t>
            </a:r>
            <a:r>
              <a:rPr lang="en-US" dirty="0" err="1" smtClean="0"/>
              <a:t>DTap</a:t>
            </a:r>
            <a:r>
              <a:rPr lang="en-US" dirty="0" smtClean="0"/>
              <a:t> shot. This is a three-in-one vaccine that protects against diphtheria, pertussis, and tetanus. However, it doesn’t provide lifelong protection. Children need to get a booster shot at 11 or 12 years of age. Adults then need a booster vaccine called the Td vaccine (for tetanus and diphtheria) every 10 years.</a:t>
            </a:r>
            <a:endParaRPr lang="en-US" dirty="0"/>
          </a:p>
        </p:txBody>
      </p:sp>
      <p:sp>
        <p:nvSpPr>
          <p:cNvPr id="4" name="Slide Number Placeholder 3"/>
          <p:cNvSpPr>
            <a:spLocks noGrp="1"/>
          </p:cNvSpPr>
          <p:nvPr>
            <p:ph type="sldNum" sz="quarter" idx="10"/>
          </p:nvPr>
        </p:nvSpPr>
        <p:spPr/>
        <p:txBody>
          <a:bodyPr/>
          <a:lstStyle/>
          <a:p>
            <a:fld id="{F3EF42D1-597E-48DA-A799-956846D3F29E}" type="slidenum">
              <a:rPr lang="en-US" smtClean="0"/>
              <a:t>13</a:t>
            </a:fld>
            <a:endParaRPr lang="en-US"/>
          </a:p>
        </p:txBody>
      </p:sp>
    </p:spTree>
    <p:extLst>
      <p:ext uri="{BB962C8B-B14F-4D97-AF65-F5344CB8AC3E}">
        <p14:creationId xmlns:p14="http://schemas.microsoft.com/office/powerpoint/2010/main" val="80088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F42D1-597E-48DA-A799-956846D3F29E}" type="slidenum">
              <a:rPr lang="en-US" smtClean="0"/>
              <a:t>14</a:t>
            </a:fld>
            <a:endParaRPr lang="en-US"/>
          </a:p>
        </p:txBody>
      </p:sp>
    </p:spTree>
    <p:extLst>
      <p:ext uri="{BB962C8B-B14F-4D97-AF65-F5344CB8AC3E}">
        <p14:creationId xmlns:p14="http://schemas.microsoft.com/office/powerpoint/2010/main" val="3281202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30B0A9-2048-4F62-8D7C-DFE7B18BEB50}" type="datetimeFigureOut">
              <a:rPr lang="en-US" smtClean="0"/>
              <a:t>2/16/2021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EFB16E3-3D40-4614-8B5A-6DFA3693A85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90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430B0A9-2048-4F62-8D7C-DFE7B18BEB50}"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B16E3-3D40-4614-8B5A-6DFA3693A852}" type="slidenum">
              <a:rPr lang="en-US" smtClean="0"/>
              <a:t>‹#›</a:t>
            </a:fld>
            <a:endParaRPr lang="en-US"/>
          </a:p>
        </p:txBody>
      </p:sp>
    </p:spTree>
    <p:extLst>
      <p:ext uri="{BB962C8B-B14F-4D97-AF65-F5344CB8AC3E}">
        <p14:creationId xmlns:p14="http://schemas.microsoft.com/office/powerpoint/2010/main" val="378964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30B0A9-2048-4F62-8D7C-DFE7B18BEB5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B16E3-3D40-4614-8B5A-6DFA3693A85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3722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30B0A9-2048-4F62-8D7C-DFE7B18BEB5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B16E3-3D40-4614-8B5A-6DFA3693A85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23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30B0A9-2048-4F62-8D7C-DFE7B18BEB5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B16E3-3D40-4614-8B5A-6DFA3693A852}" type="slidenum">
              <a:rPr lang="en-US" smtClean="0"/>
              <a:t>‹#›</a:t>
            </a:fld>
            <a:endParaRPr lang="en-US"/>
          </a:p>
        </p:txBody>
      </p:sp>
    </p:spTree>
    <p:extLst>
      <p:ext uri="{BB962C8B-B14F-4D97-AF65-F5344CB8AC3E}">
        <p14:creationId xmlns:p14="http://schemas.microsoft.com/office/powerpoint/2010/main" val="140923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30B0A9-2048-4F62-8D7C-DFE7B18BEB5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B16E3-3D40-4614-8B5A-6DFA3693A85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79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30B0A9-2048-4F62-8D7C-DFE7B18BEB5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B16E3-3D40-4614-8B5A-6DFA3693A85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0259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30B0A9-2048-4F62-8D7C-DFE7B18BEB5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B16E3-3D40-4614-8B5A-6DFA3693A85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37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30B0A9-2048-4F62-8D7C-DFE7B18BEB5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B16E3-3D40-4614-8B5A-6DFA3693A85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40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30B0A9-2048-4F62-8D7C-DFE7B18BEB5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B16E3-3D40-4614-8B5A-6DFA3693A852}" type="slidenum">
              <a:rPr lang="en-US" smtClean="0"/>
              <a:t>‹#›</a:t>
            </a:fld>
            <a:endParaRPr lang="en-US"/>
          </a:p>
        </p:txBody>
      </p:sp>
    </p:spTree>
    <p:extLst>
      <p:ext uri="{BB962C8B-B14F-4D97-AF65-F5344CB8AC3E}">
        <p14:creationId xmlns:p14="http://schemas.microsoft.com/office/powerpoint/2010/main" val="329320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30B0A9-2048-4F62-8D7C-DFE7B18BEB5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B16E3-3D40-4614-8B5A-6DFA3693A85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635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30B0A9-2048-4F62-8D7C-DFE7B18BEB50}"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B16E3-3D40-4614-8B5A-6DFA3693A852}" type="slidenum">
              <a:rPr lang="en-US" smtClean="0"/>
              <a:t>‹#›</a:t>
            </a:fld>
            <a:endParaRPr lang="en-US"/>
          </a:p>
        </p:txBody>
      </p:sp>
    </p:spTree>
    <p:extLst>
      <p:ext uri="{BB962C8B-B14F-4D97-AF65-F5344CB8AC3E}">
        <p14:creationId xmlns:p14="http://schemas.microsoft.com/office/powerpoint/2010/main" val="214594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30B0A9-2048-4F62-8D7C-DFE7B18BEB50}"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B16E3-3D40-4614-8B5A-6DFA3693A85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24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30B0A9-2048-4F62-8D7C-DFE7B18BEB50}"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B16E3-3D40-4614-8B5A-6DFA3693A85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37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0B0A9-2048-4F62-8D7C-DFE7B18BEB50}"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B16E3-3D40-4614-8B5A-6DFA3693A852}" type="slidenum">
              <a:rPr lang="en-US" smtClean="0"/>
              <a:t>‹#›</a:t>
            </a:fld>
            <a:endParaRPr lang="en-US"/>
          </a:p>
        </p:txBody>
      </p:sp>
    </p:spTree>
    <p:extLst>
      <p:ext uri="{BB962C8B-B14F-4D97-AF65-F5344CB8AC3E}">
        <p14:creationId xmlns:p14="http://schemas.microsoft.com/office/powerpoint/2010/main" val="84281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430B0A9-2048-4F62-8D7C-DFE7B18BEB50}"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B16E3-3D40-4614-8B5A-6DFA3693A85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13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430B0A9-2048-4F62-8D7C-DFE7B18BEB50}"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B16E3-3D40-4614-8B5A-6DFA3693A852}" type="slidenum">
              <a:rPr lang="en-US" smtClean="0"/>
              <a:t>‹#›</a:t>
            </a:fld>
            <a:endParaRPr lang="en-US"/>
          </a:p>
        </p:txBody>
      </p:sp>
    </p:spTree>
    <p:extLst>
      <p:ext uri="{BB962C8B-B14F-4D97-AF65-F5344CB8AC3E}">
        <p14:creationId xmlns:p14="http://schemas.microsoft.com/office/powerpoint/2010/main" val="398979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30B0A9-2048-4F62-8D7C-DFE7B18BEB50}" type="datetimeFigureOut">
              <a:rPr lang="en-US" smtClean="0"/>
              <a:t>2/16/2021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FB16E3-3D40-4614-8B5A-6DFA3693A852}" type="slidenum">
              <a:rPr lang="en-US" smtClean="0"/>
              <a:t>‹#›</a:t>
            </a:fld>
            <a:endParaRPr lang="en-US"/>
          </a:p>
        </p:txBody>
      </p:sp>
    </p:spTree>
    <p:extLst>
      <p:ext uri="{BB962C8B-B14F-4D97-AF65-F5344CB8AC3E}">
        <p14:creationId xmlns:p14="http://schemas.microsoft.com/office/powerpoint/2010/main" val="2481091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Rabies, Tetanus, </a:t>
            </a:r>
            <a:r>
              <a:rPr lang="en-US" dirty="0" err="1" smtClean="0"/>
              <a:t>Trichinosis,Typhoid</a:t>
            </a:r>
            <a:r>
              <a:rPr lang="en-US" dirty="0" smtClean="0"/>
              <a:t> Fever &amp;Tularemia </a:t>
            </a:r>
            <a:endParaRPr lang="en-US" dirty="0"/>
          </a:p>
        </p:txBody>
      </p:sp>
      <p:sp>
        <p:nvSpPr>
          <p:cNvPr id="3" name="Subtitle 2"/>
          <p:cNvSpPr>
            <a:spLocks noGrp="1"/>
          </p:cNvSpPr>
          <p:nvPr>
            <p:ph type="subTitle" idx="1"/>
          </p:nvPr>
        </p:nvSpPr>
        <p:spPr/>
        <p:txBody>
          <a:bodyPr>
            <a:normAutofit fontScale="25000" lnSpcReduction="20000"/>
          </a:bodyPr>
          <a:lstStyle/>
          <a:p>
            <a:r>
              <a:rPr lang="en-US" sz="4800" dirty="0"/>
              <a:t>Name</a:t>
            </a:r>
          </a:p>
          <a:p>
            <a:r>
              <a:rPr lang="en-US" sz="4800" dirty="0"/>
              <a:t>Institution Affiliation</a:t>
            </a:r>
          </a:p>
          <a:p>
            <a:r>
              <a:rPr lang="en-US" sz="4800" dirty="0"/>
              <a:t>Author’s Note</a:t>
            </a:r>
          </a:p>
          <a:p>
            <a:r>
              <a:rPr lang="en-US" sz="4800" dirty="0"/>
              <a:t>Class</a:t>
            </a:r>
          </a:p>
          <a:p>
            <a:r>
              <a:rPr lang="en-US" sz="4800" dirty="0"/>
              <a:t>Professor</a:t>
            </a:r>
          </a:p>
          <a:p>
            <a:r>
              <a:rPr lang="en-US" sz="4800" dirty="0"/>
              <a:t>Date</a:t>
            </a:r>
          </a:p>
          <a:p>
            <a:endParaRPr lang="en-US" dirty="0"/>
          </a:p>
        </p:txBody>
      </p:sp>
    </p:spTree>
    <p:extLst>
      <p:ext uri="{BB962C8B-B14F-4D97-AF65-F5344CB8AC3E}">
        <p14:creationId xmlns:p14="http://schemas.microsoft.com/office/powerpoint/2010/main" val="2167218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tetanus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perform a physical exam to check for symptoms of tetanus, such as muscle stiffness and painful spasms</a:t>
            </a:r>
            <a:r>
              <a:rPr lang="en-US" dirty="0" smtClean="0"/>
              <a:t>.</a:t>
            </a:r>
            <a:endParaRPr lang="en-US" dirty="0"/>
          </a:p>
          <a:p>
            <a:r>
              <a:rPr lang="en-US" dirty="0"/>
              <a:t>Unlike many other diseases, tetanus is not generally diagnosed through laboratory tests. However, your doctor may still perform lab tests to help rule out diseases with similar symptoms. These include meningitis, a bacterial infection that affects the brain and spinal cord, or rabies, a viral infection that causes brain swelling</a:t>
            </a:r>
            <a:r>
              <a:rPr lang="en-US" dirty="0" smtClean="0"/>
              <a:t>.</a:t>
            </a:r>
            <a:endParaRPr lang="en-US" dirty="0"/>
          </a:p>
          <a:p>
            <a:r>
              <a:rPr lang="en-US" dirty="0"/>
              <a:t>A</a:t>
            </a:r>
            <a:r>
              <a:rPr lang="en-US" dirty="0" smtClean="0"/>
              <a:t> </a:t>
            </a:r>
            <a:r>
              <a:rPr lang="en-US" dirty="0"/>
              <a:t>doctor will also base a tetanus diagnosis on your immunization history. You’re at a higher risk of tetanus if you haven’t been immunized or if you’re overdue for a booster </a:t>
            </a:r>
            <a:r>
              <a:rPr lang="en-US" dirty="0" smtClean="0"/>
              <a:t>shot </a:t>
            </a:r>
            <a:r>
              <a:rPr lang="en-US" dirty="0"/>
              <a:t>(Patel &amp; Mehta, 2019</a:t>
            </a:r>
            <a:r>
              <a:rPr lang="en-US" dirty="0" smtClean="0"/>
              <a:t>).</a:t>
            </a:r>
            <a:endParaRPr lang="en-US" dirty="0"/>
          </a:p>
        </p:txBody>
      </p:sp>
    </p:spTree>
    <p:extLst>
      <p:ext uri="{BB962C8B-B14F-4D97-AF65-F5344CB8AC3E}">
        <p14:creationId xmlns:p14="http://schemas.microsoft.com/office/powerpoint/2010/main" val="260255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tetanus toxin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Tetanus toxin, the product of Clostridium </a:t>
            </a:r>
            <a:r>
              <a:rPr lang="en-US" dirty="0" err="1"/>
              <a:t>tetani</a:t>
            </a:r>
            <a:r>
              <a:rPr lang="en-US" dirty="0"/>
              <a:t>, is the cause of tetanus symptoms. Tetanus toxin is taken up into terminals of lower motor neurons and transported </a:t>
            </a:r>
            <a:r>
              <a:rPr lang="en-US" dirty="0" err="1"/>
              <a:t>axonally</a:t>
            </a:r>
            <a:r>
              <a:rPr lang="en-US" dirty="0"/>
              <a:t> to the spinal cord and/or brainstem. </a:t>
            </a:r>
            <a:endParaRPr lang="en-US" dirty="0" smtClean="0"/>
          </a:p>
          <a:p>
            <a:r>
              <a:rPr lang="en-US" dirty="0" smtClean="0"/>
              <a:t>Here </a:t>
            </a:r>
            <a:r>
              <a:rPr lang="en-US" dirty="0"/>
              <a:t>the toxin moves trans-</a:t>
            </a:r>
            <a:r>
              <a:rPr lang="en-US" dirty="0" err="1"/>
              <a:t>synaptically</a:t>
            </a:r>
            <a:r>
              <a:rPr lang="en-US" dirty="0"/>
              <a:t> into inhibitory nerve terminals, where vesicular release of inhibitory neurotransmitters becomes blocked, leading to disinhibition of lower motor </a:t>
            </a:r>
            <a:r>
              <a:rPr lang="en-US" dirty="0" smtClean="0"/>
              <a:t>neurons </a:t>
            </a:r>
            <a:r>
              <a:rPr lang="en-US" dirty="0"/>
              <a:t>(Patel &amp; Mehta, 2019</a:t>
            </a:r>
            <a:r>
              <a:rPr lang="en-US" dirty="0" smtClean="0"/>
              <a:t>).</a:t>
            </a:r>
          </a:p>
          <a:p>
            <a:r>
              <a:rPr lang="en-US" dirty="0" smtClean="0"/>
              <a:t> </a:t>
            </a:r>
            <a:r>
              <a:rPr lang="en-US" dirty="0"/>
              <a:t>Muscle rigidity and spasms ensue, often manifesting as </a:t>
            </a:r>
            <a:r>
              <a:rPr lang="en-US" dirty="0" err="1"/>
              <a:t>trismus</a:t>
            </a:r>
            <a:r>
              <a:rPr lang="en-US" dirty="0"/>
              <a:t>/lockjaw, dysphagia, </a:t>
            </a:r>
            <a:r>
              <a:rPr lang="en-US" dirty="0" err="1"/>
              <a:t>opistotonus</a:t>
            </a:r>
            <a:r>
              <a:rPr lang="en-US" dirty="0"/>
              <a:t>, or rigidity and spasms of respiratory, laryngeal, and abdominal muscles, which may cause respiratory </a:t>
            </a:r>
            <a:r>
              <a:rPr lang="en-US" dirty="0" smtClean="0"/>
              <a:t>failure</a:t>
            </a:r>
            <a:r>
              <a:rPr lang="en-US" dirty="0"/>
              <a:t> (Patel &amp; Mehta, 2019).</a:t>
            </a:r>
          </a:p>
        </p:txBody>
      </p:sp>
    </p:spTree>
    <p:extLst>
      <p:ext uri="{BB962C8B-B14F-4D97-AF65-F5344CB8AC3E}">
        <p14:creationId xmlns:p14="http://schemas.microsoft.com/office/powerpoint/2010/main" val="207916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t>
            </a:r>
            <a:endParaRPr lang="en-US" dirty="0"/>
          </a:p>
        </p:txBody>
      </p:sp>
      <p:sp>
        <p:nvSpPr>
          <p:cNvPr id="3" name="Content Placeholder 2"/>
          <p:cNvSpPr>
            <a:spLocks noGrp="1"/>
          </p:cNvSpPr>
          <p:nvPr>
            <p:ph idx="1"/>
          </p:nvPr>
        </p:nvSpPr>
        <p:spPr/>
        <p:txBody>
          <a:bodyPr>
            <a:normAutofit fontScale="92500" lnSpcReduction="10000"/>
          </a:bodyPr>
          <a:lstStyle/>
          <a:p>
            <a:r>
              <a:rPr lang="en-US" dirty="0"/>
              <a:t>Tetanus affects the nerves that control your muscles, which can lead to difficulty swallowing. You may also experience spasms and stiffness in various muscles, especially those in your jaw, abdomen, chest, back, and neck</a:t>
            </a:r>
            <a:r>
              <a:rPr lang="en-US" dirty="0" smtClean="0"/>
              <a:t>.</a:t>
            </a:r>
          </a:p>
          <a:p>
            <a:r>
              <a:rPr lang="en-US" dirty="0"/>
              <a:t>Other common tetanus symptoms </a:t>
            </a:r>
            <a:r>
              <a:rPr lang="en-US" dirty="0" smtClean="0"/>
              <a:t>are: fast </a:t>
            </a:r>
            <a:r>
              <a:rPr lang="en-US" dirty="0"/>
              <a:t>heart </a:t>
            </a:r>
            <a:r>
              <a:rPr lang="en-US" dirty="0" smtClean="0"/>
              <a:t>rate, fever, sweating and high </a:t>
            </a:r>
            <a:r>
              <a:rPr lang="en-US" dirty="0"/>
              <a:t>blood </a:t>
            </a:r>
            <a:r>
              <a:rPr lang="en-US" dirty="0" smtClean="0"/>
              <a:t>pressure.</a:t>
            </a:r>
          </a:p>
          <a:p>
            <a:r>
              <a:rPr lang="en-US" dirty="0"/>
              <a:t>The incubation period — the time between exposure to the bacteria and the onset of illness — is between 3 and 21 days. Symptoms typically appear within 14 </a:t>
            </a:r>
            <a:r>
              <a:rPr lang="en-US" dirty="0" err="1"/>
              <a:t>daysTrusted</a:t>
            </a:r>
            <a:r>
              <a:rPr lang="en-US" dirty="0"/>
              <a:t> Source of initial infection. Infections that occur faster after exposure are typically more severe and have a worse </a:t>
            </a:r>
            <a:r>
              <a:rPr lang="en-US" dirty="0" smtClean="0"/>
              <a:t>prognosis </a:t>
            </a:r>
            <a:r>
              <a:rPr lang="en-US" dirty="0"/>
              <a:t>(Patel &amp; Mehta, 2019</a:t>
            </a:r>
            <a:r>
              <a:rPr lang="en-US" dirty="0" smtClean="0"/>
              <a:t>).</a:t>
            </a:r>
            <a:endParaRPr lang="en-US" dirty="0"/>
          </a:p>
        </p:txBody>
      </p:sp>
    </p:spTree>
    <p:extLst>
      <p:ext uri="{BB962C8B-B14F-4D97-AF65-F5344CB8AC3E}">
        <p14:creationId xmlns:p14="http://schemas.microsoft.com/office/powerpoint/2010/main" val="100672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normAutofit fontScale="62500" lnSpcReduction="20000"/>
          </a:bodyPr>
          <a:lstStyle/>
          <a:p>
            <a:r>
              <a:rPr lang="en-US" dirty="0"/>
              <a:t>Treatment depends on the severity of your symptoms. Tetanus is typically treated with a variety of therapies and medications, such as</a:t>
            </a:r>
            <a:r>
              <a:rPr lang="en-US" dirty="0" smtClean="0"/>
              <a:t>:</a:t>
            </a:r>
            <a:endParaRPr lang="en-US" dirty="0"/>
          </a:p>
          <a:p>
            <a:r>
              <a:rPr lang="en-US" dirty="0"/>
              <a:t>antibiotics such as penicillin to kill the bacteria in your system</a:t>
            </a:r>
          </a:p>
          <a:p>
            <a:r>
              <a:rPr lang="en-US" dirty="0"/>
              <a:t>tetanus immune globulin (TIG) to neutralize the toxins that the bacteria have created in your body</a:t>
            </a:r>
          </a:p>
          <a:p>
            <a:r>
              <a:rPr lang="en-US" dirty="0"/>
              <a:t>muscle relaxers to control muscle spasms</a:t>
            </a:r>
          </a:p>
          <a:p>
            <a:r>
              <a:rPr lang="en-US" dirty="0"/>
              <a:t>a tetanus vaccine given along with the </a:t>
            </a:r>
            <a:r>
              <a:rPr lang="en-US" dirty="0" smtClean="0"/>
              <a:t>treatment</a:t>
            </a:r>
            <a:r>
              <a:rPr lang="en-US" dirty="0"/>
              <a:t> (Patel &amp; Mehta, 2019).</a:t>
            </a:r>
          </a:p>
          <a:p>
            <a:r>
              <a:rPr lang="en-US" dirty="0"/>
              <a:t>cleaning the wound to get rid of the source of the bacteria</a:t>
            </a:r>
          </a:p>
          <a:p>
            <a:r>
              <a:rPr lang="en-US" dirty="0"/>
              <a:t>In some cases, a surgical procedure called debridement is used to remove dead or infected tissue. If you have difficulty swallowing and breathing, you may need a breathing tube or ventilator (a machine that moves air in and out of the lungs</a:t>
            </a:r>
            <a:r>
              <a:rPr lang="en-US" dirty="0" smtClean="0"/>
              <a:t>).</a:t>
            </a:r>
          </a:p>
          <a:p>
            <a:r>
              <a:rPr lang="en-US" dirty="0"/>
              <a:t>Prevention: Vaccination can prevent tetanus infections, but only if you receive your booster shots on schedule. </a:t>
            </a:r>
          </a:p>
        </p:txBody>
      </p:sp>
    </p:spTree>
    <p:extLst>
      <p:ext uri="{BB962C8B-B14F-4D97-AF65-F5344CB8AC3E}">
        <p14:creationId xmlns:p14="http://schemas.microsoft.com/office/powerpoint/2010/main" val="108834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expectations :Complications </a:t>
            </a:r>
            <a:endParaRPr lang="en-US" dirty="0"/>
          </a:p>
        </p:txBody>
      </p:sp>
      <p:sp>
        <p:nvSpPr>
          <p:cNvPr id="3" name="Content Placeholder 2"/>
          <p:cNvSpPr>
            <a:spLocks noGrp="1"/>
          </p:cNvSpPr>
          <p:nvPr>
            <p:ph idx="1"/>
          </p:nvPr>
        </p:nvSpPr>
        <p:spPr/>
        <p:txBody>
          <a:bodyPr>
            <a:normAutofit fontScale="85000" lnSpcReduction="20000"/>
          </a:bodyPr>
          <a:lstStyle/>
          <a:p>
            <a:r>
              <a:rPr lang="en-US" dirty="0"/>
              <a:t>Severe muscle spasms as a result of tetanus can also cause serious health complications, such as</a:t>
            </a:r>
            <a:r>
              <a:rPr lang="en-US" dirty="0" smtClean="0"/>
              <a:t>:</a:t>
            </a:r>
            <a:endParaRPr lang="en-US" dirty="0"/>
          </a:p>
          <a:p>
            <a:r>
              <a:rPr lang="en-US" dirty="0"/>
              <a:t>breathing problems due to spasms of the vocal cords (laryngospasm) and spasms of the muscles that control breathing</a:t>
            </a:r>
          </a:p>
          <a:p>
            <a:r>
              <a:rPr lang="en-US" dirty="0"/>
              <a:t>pneumonia (an infection of the lungs)</a:t>
            </a:r>
          </a:p>
          <a:p>
            <a:r>
              <a:rPr lang="en-US" dirty="0"/>
              <a:t>brain damage due to lack of oxygen</a:t>
            </a:r>
          </a:p>
          <a:p>
            <a:r>
              <a:rPr lang="en-US" dirty="0"/>
              <a:t>abnormal heart rhythm</a:t>
            </a:r>
          </a:p>
          <a:p>
            <a:r>
              <a:rPr lang="en-US" dirty="0"/>
              <a:t>bone fractures and fractures of the spine due to muscle spasms and convulsions</a:t>
            </a:r>
          </a:p>
          <a:p>
            <a:r>
              <a:rPr lang="en-US" dirty="0"/>
              <a:t>secondary infections due to prolonged hospital stays</a:t>
            </a:r>
          </a:p>
        </p:txBody>
      </p:sp>
    </p:spTree>
    <p:extLst>
      <p:ext uri="{BB962C8B-B14F-4D97-AF65-F5344CB8AC3E}">
        <p14:creationId xmlns:p14="http://schemas.microsoft.com/office/powerpoint/2010/main" val="151732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Trichinosis</a:t>
            </a:r>
          </a:p>
        </p:txBody>
      </p:sp>
      <p:sp>
        <p:nvSpPr>
          <p:cNvPr id="3" name="Content Placeholder 2"/>
          <p:cNvSpPr>
            <a:spLocks noGrp="1"/>
          </p:cNvSpPr>
          <p:nvPr>
            <p:ph idx="1"/>
          </p:nvPr>
        </p:nvSpPr>
        <p:spPr/>
        <p:txBody>
          <a:bodyPr>
            <a:normAutofit fontScale="85000" lnSpcReduction="10000"/>
          </a:bodyPr>
          <a:lstStyle/>
          <a:p>
            <a:r>
              <a:rPr lang="en-US" dirty="0"/>
              <a:t>Trichinosis is caused by the larvae of the </a:t>
            </a:r>
            <a:r>
              <a:rPr lang="en-US" dirty="0" err="1"/>
              <a:t>Trichinella</a:t>
            </a:r>
            <a:r>
              <a:rPr lang="en-US" dirty="0"/>
              <a:t> roundworm. The parasitic worm is often found in animals that eat meat</a:t>
            </a:r>
            <a:r>
              <a:rPr lang="en-US" dirty="0" smtClean="0"/>
              <a:t>.</a:t>
            </a:r>
          </a:p>
          <a:p>
            <a:r>
              <a:rPr lang="en-US" dirty="0" smtClean="0"/>
              <a:t> </a:t>
            </a:r>
            <a:r>
              <a:rPr lang="en-US" dirty="0"/>
              <a:t>Pigs are one of the most common carriers of this parasite. </a:t>
            </a:r>
            <a:endParaRPr lang="en-US" dirty="0" smtClean="0"/>
          </a:p>
          <a:p>
            <a:r>
              <a:rPr lang="en-US" dirty="0" smtClean="0"/>
              <a:t>The </a:t>
            </a:r>
            <a:r>
              <a:rPr lang="en-US" dirty="0" err="1"/>
              <a:t>Trichinella</a:t>
            </a:r>
            <a:r>
              <a:rPr lang="en-US" dirty="0"/>
              <a:t> roundworm is also commonly found in bears, foxes, and wild boars</a:t>
            </a:r>
            <a:r>
              <a:rPr lang="en-US" dirty="0" smtClean="0"/>
              <a:t>.</a:t>
            </a:r>
          </a:p>
          <a:p>
            <a:r>
              <a:rPr lang="en-US" dirty="0"/>
              <a:t>According to the Centers for Disease Control and </a:t>
            </a:r>
            <a:r>
              <a:rPr lang="en-US" dirty="0" smtClean="0"/>
              <a:t>Prevention Trusted </a:t>
            </a:r>
            <a:r>
              <a:rPr lang="en-US" dirty="0"/>
              <a:t>Source, approximately 10,000 cases of trichinosis are diagnosed every year around the world</a:t>
            </a:r>
            <a:r>
              <a:rPr lang="en-US" dirty="0" smtClean="0"/>
              <a:t>.</a:t>
            </a:r>
          </a:p>
          <a:p>
            <a:r>
              <a:rPr lang="en-US" dirty="0"/>
              <a:t>Trichinosis is fairly rare in the United States since there are strict laws for meat processing and animal feed. In fact, only 16 trichinosis cases on average were reported each year from 2011 to 2015, with the disease most commonly seen in rural areas.</a:t>
            </a:r>
            <a:endParaRPr lang="en-US" dirty="0" smtClean="0"/>
          </a:p>
          <a:p>
            <a:endParaRPr lang="en-US" dirty="0" smtClean="0"/>
          </a:p>
          <a:p>
            <a:endParaRPr lang="en-US" dirty="0"/>
          </a:p>
        </p:txBody>
      </p:sp>
    </p:spTree>
    <p:extLst>
      <p:ext uri="{BB962C8B-B14F-4D97-AF65-F5344CB8AC3E}">
        <p14:creationId xmlns:p14="http://schemas.microsoft.com/office/powerpoint/2010/main" val="3776873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Trichinella</a:t>
            </a:r>
            <a:r>
              <a:rPr lang="en-US" dirty="0" smtClean="0"/>
              <a:t> </a:t>
            </a:r>
            <a:r>
              <a:rPr lang="en-US" dirty="0" err="1" smtClean="0"/>
              <a:t>spiralis</a:t>
            </a:r>
            <a:endParaRPr lang="en-US" dirty="0"/>
          </a:p>
        </p:txBody>
      </p:sp>
      <p:pic>
        <p:nvPicPr>
          <p:cNvPr id="4" name="Content Placeholder 3"/>
          <p:cNvPicPr>
            <a:picLocks noGrp="1" noChangeAspect="1"/>
          </p:cNvPicPr>
          <p:nvPr>
            <p:ph idx="1"/>
          </p:nvPr>
        </p:nvPicPr>
        <p:blipFill>
          <a:blip r:embed="rId2"/>
          <a:stretch>
            <a:fillRect/>
          </a:stretch>
        </p:blipFill>
        <p:spPr>
          <a:xfrm>
            <a:off x="1662545" y="2470726"/>
            <a:ext cx="9795163" cy="3736109"/>
          </a:xfrm>
          <a:prstGeom prst="rect">
            <a:avLst/>
          </a:prstGeom>
        </p:spPr>
      </p:pic>
    </p:spTree>
    <p:extLst>
      <p:ext uri="{BB962C8B-B14F-4D97-AF65-F5344CB8AC3E}">
        <p14:creationId xmlns:p14="http://schemas.microsoft.com/office/powerpoint/2010/main" val="2268666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trichinosis</a:t>
            </a:r>
            <a:endParaRPr lang="en-US" dirty="0"/>
          </a:p>
        </p:txBody>
      </p:sp>
      <p:sp>
        <p:nvSpPr>
          <p:cNvPr id="3" name="Content Placeholder 2"/>
          <p:cNvSpPr>
            <a:spLocks noGrp="1"/>
          </p:cNvSpPr>
          <p:nvPr>
            <p:ph idx="1"/>
          </p:nvPr>
        </p:nvSpPr>
        <p:spPr/>
        <p:txBody>
          <a:bodyPr>
            <a:normAutofit fontScale="92500" lnSpcReduction="10000"/>
          </a:bodyPr>
          <a:lstStyle/>
          <a:p>
            <a:r>
              <a:rPr lang="en-US" dirty="0"/>
              <a:t>hen a human or animal eats meat that contains infective </a:t>
            </a:r>
            <a:r>
              <a:rPr lang="en-US" dirty="0" err="1"/>
              <a:t>Trichinella</a:t>
            </a:r>
            <a:r>
              <a:rPr lang="en-US" dirty="0"/>
              <a:t> larvae, the acid in the stomach dissolves the hard covering of the cyst around the larvae and releases the worms. The worms pass into the small intestine and, in 1–2 days, become mature. After mating, adult females lay eggs</a:t>
            </a:r>
            <a:r>
              <a:rPr lang="en-US" dirty="0" smtClean="0"/>
              <a:t>.</a:t>
            </a:r>
          </a:p>
          <a:p>
            <a:r>
              <a:rPr lang="en-US" dirty="0" smtClean="0"/>
              <a:t> </a:t>
            </a:r>
            <a:r>
              <a:rPr lang="en-US" dirty="0"/>
              <a:t>Eggs develop into immature worms, travel through the arteries, and are transported to muscles. Within the muscles, the worms curl into a ball and encyst (become enclosed in a capsule). </a:t>
            </a:r>
            <a:endParaRPr lang="en-US" dirty="0" smtClean="0"/>
          </a:p>
          <a:p>
            <a:r>
              <a:rPr lang="en-US" dirty="0" smtClean="0"/>
              <a:t>The </a:t>
            </a:r>
            <a:r>
              <a:rPr lang="en-US" dirty="0"/>
              <a:t>life cycle repeats when meat containing these encysted worms is consumed by another human or animal.</a:t>
            </a:r>
          </a:p>
        </p:txBody>
      </p:sp>
    </p:spTree>
    <p:extLst>
      <p:ext uri="{BB962C8B-B14F-4D97-AF65-F5344CB8AC3E}">
        <p14:creationId xmlns:p14="http://schemas.microsoft.com/office/powerpoint/2010/main" val="270676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signs, symptoms, severity and duration of </a:t>
            </a:r>
            <a:r>
              <a:rPr lang="en-US" dirty="0" err="1"/>
              <a:t>trichinellosis</a:t>
            </a:r>
            <a:r>
              <a:rPr lang="en-US" dirty="0"/>
              <a:t> vary. Nausea, diarrhea, vomiting, fatigue, fever, and abdominal discomfort are often the first symptoms of </a:t>
            </a:r>
            <a:r>
              <a:rPr lang="en-US" dirty="0" err="1"/>
              <a:t>trichinellosis</a:t>
            </a:r>
            <a:r>
              <a:rPr lang="en-US" dirty="0"/>
              <a:t>. Headaches, fevers, chills, cough, swelling of the face and eyes, aching joints and muscle pains, itchy skin, diarrhea, or constipation may follow the first </a:t>
            </a:r>
            <a:r>
              <a:rPr lang="en-US" dirty="0" smtClean="0"/>
              <a:t>symptoms (Campbell</a:t>
            </a:r>
            <a:r>
              <a:rPr lang="en-US" dirty="0"/>
              <a:t>, </a:t>
            </a:r>
            <a:r>
              <a:rPr lang="en-US" dirty="0" smtClean="0"/>
              <a:t>2016).</a:t>
            </a:r>
          </a:p>
          <a:p>
            <a:r>
              <a:rPr lang="en-US" dirty="0" smtClean="0"/>
              <a:t> </a:t>
            </a:r>
            <a:r>
              <a:rPr lang="en-US" dirty="0"/>
              <a:t>If the infection is heavy, patients may experience difficulty coordinating movements, and have heart and breathing problems. In severe cases, death can </a:t>
            </a:r>
            <a:r>
              <a:rPr lang="en-US" dirty="0" smtClean="0"/>
              <a:t>occur </a:t>
            </a:r>
            <a:r>
              <a:rPr lang="en-US" dirty="0"/>
              <a:t>(Campbell, 2016</a:t>
            </a:r>
            <a:r>
              <a:rPr lang="en-US" dirty="0" smtClean="0"/>
              <a:t>).</a:t>
            </a:r>
            <a:endParaRPr lang="en-US" dirty="0"/>
          </a:p>
          <a:p>
            <a:r>
              <a:rPr lang="en-US" dirty="0"/>
              <a:t>For mild to moderate infections, most symptoms subside within a few months. Fatigue, weakness, muscle pain, and diarrhea may last for months(Campbell, 2016).</a:t>
            </a:r>
          </a:p>
        </p:txBody>
      </p:sp>
    </p:spTree>
    <p:extLst>
      <p:ext uri="{BB962C8B-B14F-4D97-AF65-F5344CB8AC3E}">
        <p14:creationId xmlns:p14="http://schemas.microsoft.com/office/powerpoint/2010/main" val="2919644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Trichinella</a:t>
            </a:r>
            <a:r>
              <a:rPr lang="en-US" dirty="0"/>
              <a:t> larvae travel from the small intestine through the arteries to bury themselves inside muscle tissue, so stool sample tests don't often show evidence of the parasite. Your doctor can diagnose </a:t>
            </a:r>
            <a:r>
              <a:rPr lang="en-US" dirty="0" err="1"/>
              <a:t>trichinella</a:t>
            </a:r>
            <a:r>
              <a:rPr lang="en-US" dirty="0"/>
              <a:t> infection by performing a physical exam and discussing your signs and symptoms such as swelling around the eyes, muscle inflammation and fever(Campbell, 2016</a:t>
            </a:r>
            <a:r>
              <a:rPr lang="en-US" dirty="0" smtClean="0"/>
              <a:t>).</a:t>
            </a:r>
            <a:endParaRPr lang="en-US" dirty="0"/>
          </a:p>
          <a:p>
            <a:r>
              <a:rPr lang="en-US" dirty="0"/>
              <a:t>To confirm the diagnosis, your doctor might use these tests</a:t>
            </a:r>
            <a:r>
              <a:rPr lang="en-US" dirty="0" smtClean="0"/>
              <a:t>:</a:t>
            </a:r>
            <a:endParaRPr lang="en-US" dirty="0"/>
          </a:p>
          <a:p>
            <a:r>
              <a:rPr lang="en-US" dirty="0"/>
              <a:t>Blood tests. Your doctor may take a blood sample and test it for signs suggesting trichinosis — an increase in the number of a certain type of white blood cell (eosinophils) or the formation of antibodies against the parasite after several weeks(Campbell, 2016</a:t>
            </a:r>
            <a:r>
              <a:rPr lang="en-US" dirty="0" smtClean="0"/>
              <a:t>).</a:t>
            </a:r>
            <a:endParaRPr lang="en-US" dirty="0"/>
          </a:p>
          <a:p>
            <a:r>
              <a:rPr lang="en-US" dirty="0"/>
              <a:t>Muscle biopsy. While a blood test typically is enough to establish a diagnosis, your doctor might also recommend a muscle biopsy. A small piece of muscle is removed and examined under a microscope to look for </a:t>
            </a:r>
            <a:r>
              <a:rPr lang="en-US" dirty="0" err="1"/>
              <a:t>trichinella</a:t>
            </a:r>
            <a:r>
              <a:rPr lang="en-US" dirty="0"/>
              <a:t> larvae (Campbell, 2016</a:t>
            </a:r>
            <a:r>
              <a:rPr lang="en-US" dirty="0" smtClean="0"/>
              <a:t>).</a:t>
            </a:r>
            <a:endParaRPr lang="en-US" dirty="0"/>
          </a:p>
        </p:txBody>
      </p:sp>
    </p:spTree>
    <p:extLst>
      <p:ext uri="{BB962C8B-B14F-4D97-AF65-F5344CB8AC3E}">
        <p14:creationId xmlns:p14="http://schemas.microsoft.com/office/powerpoint/2010/main" val="3472713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E</a:t>
            </a:r>
            <a:r>
              <a:rPr lang="en-US" dirty="0" smtClean="0"/>
              <a:t>tiology of Rabies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Rabies infection is caused by the rabies virus. </a:t>
            </a:r>
            <a:endParaRPr lang="en-US" dirty="0" smtClean="0"/>
          </a:p>
          <a:p>
            <a:r>
              <a:rPr lang="en-US" dirty="0"/>
              <a:t>Rabies virus belongs to the order </a:t>
            </a:r>
            <a:r>
              <a:rPr lang="en-US" dirty="0" err="1"/>
              <a:t>Mononegavirales</a:t>
            </a:r>
            <a:r>
              <a:rPr lang="en-US" dirty="0"/>
              <a:t>, viruses with a </a:t>
            </a:r>
            <a:r>
              <a:rPr lang="en-US" dirty="0" err="1"/>
              <a:t>nonsegmented</a:t>
            </a:r>
            <a:r>
              <a:rPr lang="en-US" dirty="0"/>
              <a:t>, negative-stranded RNA genomes. </a:t>
            </a:r>
            <a:endParaRPr lang="en-US" dirty="0" smtClean="0"/>
          </a:p>
          <a:p>
            <a:r>
              <a:rPr lang="en-US" dirty="0" smtClean="0"/>
              <a:t>Within </a:t>
            </a:r>
            <a:r>
              <a:rPr lang="en-US" dirty="0"/>
              <a:t>this group, viruses with a distinct “bullet” shape are classified in the </a:t>
            </a:r>
            <a:r>
              <a:rPr lang="en-US" dirty="0" err="1"/>
              <a:t>Rhabdoviridae</a:t>
            </a:r>
            <a:r>
              <a:rPr lang="en-US" dirty="0"/>
              <a:t> family, which includes at least three genera of animal viruses, Lyssavirus, </a:t>
            </a:r>
            <a:r>
              <a:rPr lang="en-US" dirty="0" err="1"/>
              <a:t>Ephemerovirus</a:t>
            </a:r>
            <a:r>
              <a:rPr lang="en-US" dirty="0"/>
              <a:t>, and </a:t>
            </a:r>
            <a:r>
              <a:rPr lang="en-US" dirty="0" err="1"/>
              <a:t>Vesiculovirus</a:t>
            </a:r>
            <a:r>
              <a:rPr lang="en-US" dirty="0"/>
              <a:t>.</a:t>
            </a:r>
            <a:endParaRPr lang="en-US" dirty="0" smtClean="0"/>
          </a:p>
          <a:p>
            <a:r>
              <a:rPr lang="en-US" dirty="0" smtClean="0"/>
              <a:t>The </a:t>
            </a:r>
            <a:r>
              <a:rPr lang="en-US" dirty="0"/>
              <a:t>virus is spread through the saliva of infected animals. </a:t>
            </a:r>
            <a:endParaRPr lang="en-US" dirty="0" smtClean="0"/>
          </a:p>
          <a:p>
            <a:r>
              <a:rPr lang="en-US" dirty="0" smtClean="0"/>
              <a:t>Infected </a:t>
            </a:r>
            <a:r>
              <a:rPr lang="en-US" dirty="0"/>
              <a:t>animals can spread the virus by biting another animal or a person. </a:t>
            </a:r>
            <a:endParaRPr lang="en-US" dirty="0" smtClean="0"/>
          </a:p>
          <a:p>
            <a:r>
              <a:rPr lang="en-US" dirty="0" smtClean="0"/>
              <a:t>In </a:t>
            </a:r>
            <a:r>
              <a:rPr lang="en-US" dirty="0"/>
              <a:t>rare cases, rabies can be spread when infected saliva gets into an open wound or the mucous membranes, such as the mouth or </a:t>
            </a:r>
            <a:r>
              <a:rPr lang="en-US" dirty="0" smtClean="0"/>
              <a:t>eyes (Wunner</a:t>
            </a:r>
            <a:r>
              <a:rPr lang="en-US" dirty="0"/>
              <a:t>, </a:t>
            </a:r>
            <a:r>
              <a:rPr lang="en-US" dirty="0" smtClean="0"/>
              <a:t>2017).</a:t>
            </a:r>
          </a:p>
          <a:p>
            <a:r>
              <a:rPr lang="en-US" dirty="0"/>
              <a:t>Rabies appears to have originated in the Old World, the first epizootic in the New World occurring in Boston in </a:t>
            </a:r>
            <a:r>
              <a:rPr lang="en-US" dirty="0" smtClean="0"/>
              <a:t>1768.</a:t>
            </a:r>
          </a:p>
          <a:p>
            <a:r>
              <a:rPr lang="en-US" dirty="0" smtClean="0"/>
              <a:t>Gender </a:t>
            </a:r>
            <a:r>
              <a:rPr lang="en-US" dirty="0"/>
              <a:t>and age differences in bite incidents; males and the children are affected the most.</a:t>
            </a:r>
          </a:p>
        </p:txBody>
      </p:sp>
    </p:spTree>
    <p:extLst>
      <p:ext uri="{BB962C8B-B14F-4D97-AF65-F5344CB8AC3E}">
        <p14:creationId xmlns:p14="http://schemas.microsoft.com/office/powerpoint/2010/main" val="2082139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normAutofit fontScale="85000" lnSpcReduction="20000"/>
          </a:bodyPr>
          <a:lstStyle/>
          <a:p>
            <a:r>
              <a:rPr lang="en-US" dirty="0"/>
              <a:t>Anti-parasitic medication is the first line of treatment for trichinosis. If the </a:t>
            </a:r>
            <a:r>
              <a:rPr lang="en-US" dirty="0" err="1"/>
              <a:t>trichinella</a:t>
            </a:r>
            <a:r>
              <a:rPr lang="en-US" dirty="0"/>
              <a:t> parasite is discovered early, </a:t>
            </a:r>
            <a:r>
              <a:rPr lang="en-US" dirty="0" err="1"/>
              <a:t>albendazole</a:t>
            </a:r>
            <a:r>
              <a:rPr lang="en-US" dirty="0"/>
              <a:t> (</a:t>
            </a:r>
            <a:r>
              <a:rPr lang="en-US" dirty="0" err="1"/>
              <a:t>Albenza</a:t>
            </a:r>
            <a:r>
              <a:rPr lang="en-US" dirty="0"/>
              <a:t>) or </a:t>
            </a:r>
            <a:r>
              <a:rPr lang="en-US" dirty="0" err="1"/>
              <a:t>mebendazole</a:t>
            </a:r>
            <a:r>
              <a:rPr lang="en-US" dirty="0"/>
              <a:t> (</a:t>
            </a:r>
            <a:r>
              <a:rPr lang="en-US" dirty="0" err="1"/>
              <a:t>Emverm</a:t>
            </a:r>
            <a:r>
              <a:rPr lang="en-US" dirty="0"/>
              <a:t>) can be effective in eliminating the worms and larvae in the intestine(Campbell, 2016</a:t>
            </a:r>
            <a:r>
              <a:rPr lang="en-US" dirty="0" smtClean="0"/>
              <a:t>). </a:t>
            </a:r>
          </a:p>
          <a:p>
            <a:r>
              <a:rPr lang="en-US" dirty="0" smtClean="0"/>
              <a:t>You </a:t>
            </a:r>
            <a:r>
              <a:rPr lang="en-US" dirty="0"/>
              <a:t>may have mild gastrointestinal side effects during the course of </a:t>
            </a:r>
            <a:r>
              <a:rPr lang="en-US" dirty="0" smtClean="0"/>
              <a:t>treatment.</a:t>
            </a:r>
          </a:p>
          <a:p>
            <a:r>
              <a:rPr lang="en-US" dirty="0"/>
              <a:t>Pain relievers. After muscle invasion, your doctor may prescribe pain relievers to help relieve muscle aches. Eventually, the larvae cysts in your muscles tend to calcify, resulting in destruction of the larvae and the end of muscle aches and fatigue(Campbell, 2016</a:t>
            </a:r>
            <a:r>
              <a:rPr lang="en-US" dirty="0" smtClean="0"/>
              <a:t>).</a:t>
            </a:r>
            <a:endParaRPr lang="en-US" dirty="0"/>
          </a:p>
          <a:p>
            <a:r>
              <a:rPr lang="en-US" dirty="0"/>
              <a:t>Corticosteroids. Some cases of trichinosis cause allergic reactions when the parasite enters muscle tissue or when dead or dying larvae release chemicals in your muscle tissue. Your doctor might prescribe a corticosteroid to control inflammation(Campbell, 2016).</a:t>
            </a:r>
            <a:endParaRPr lang="en-US" dirty="0" smtClean="0"/>
          </a:p>
          <a:p>
            <a:pPr marL="0" indent="0">
              <a:buNone/>
            </a:pPr>
            <a:endParaRPr lang="en-US" dirty="0"/>
          </a:p>
        </p:txBody>
      </p:sp>
    </p:spTree>
    <p:extLst>
      <p:ext uri="{BB962C8B-B14F-4D97-AF65-F5344CB8AC3E}">
        <p14:creationId xmlns:p14="http://schemas.microsoft.com/office/powerpoint/2010/main" val="2125873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expectations: Complications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a:t>
            </a:r>
            <a:r>
              <a:rPr lang="en-US" dirty="0"/>
              <a:t>rare cases, a severe </a:t>
            </a:r>
            <a:r>
              <a:rPr lang="en-US" dirty="0" err="1"/>
              <a:t>Trichinella</a:t>
            </a:r>
            <a:r>
              <a:rPr lang="en-US" dirty="0"/>
              <a:t> infection could lead to the following complications</a:t>
            </a:r>
            <a:r>
              <a:rPr lang="en-US" dirty="0" smtClean="0"/>
              <a:t>:</a:t>
            </a:r>
            <a:endParaRPr lang="en-US" dirty="0"/>
          </a:p>
          <a:p>
            <a:r>
              <a:rPr lang="en-US" dirty="0"/>
              <a:t>myocarditis, which is an inflammation of the heart muscle (Campbell, 2016</a:t>
            </a:r>
            <a:r>
              <a:rPr lang="en-US" dirty="0" smtClean="0"/>
              <a:t>).</a:t>
            </a:r>
            <a:endParaRPr lang="en-US" dirty="0"/>
          </a:p>
          <a:p>
            <a:r>
              <a:rPr lang="en-US" dirty="0"/>
              <a:t>encephalitis, which is an inflammation of the brain </a:t>
            </a:r>
            <a:r>
              <a:rPr lang="en-US" dirty="0" smtClean="0"/>
              <a:t>tissue.</a:t>
            </a:r>
            <a:endParaRPr lang="en-US" dirty="0"/>
          </a:p>
          <a:p>
            <a:r>
              <a:rPr lang="en-US" dirty="0"/>
              <a:t>meningitis, which is an inflammation of the membranes around the brain and spinal </a:t>
            </a:r>
            <a:r>
              <a:rPr lang="en-US" dirty="0" smtClean="0"/>
              <a:t>cord.</a:t>
            </a:r>
            <a:endParaRPr lang="en-US" dirty="0"/>
          </a:p>
          <a:p>
            <a:r>
              <a:rPr lang="en-US" dirty="0"/>
              <a:t>bronchopneumonia, which is an inflammation of the lungs and airways (Campbell, 2016</a:t>
            </a:r>
            <a:r>
              <a:rPr lang="en-US" dirty="0" smtClean="0"/>
              <a:t>).</a:t>
            </a:r>
            <a:endParaRPr lang="en-US" dirty="0"/>
          </a:p>
          <a:p>
            <a:r>
              <a:rPr lang="en-US" dirty="0"/>
              <a:t>nephritis, which is a condition that causes the kidney to become inflamed (Campbell, 2016</a:t>
            </a:r>
            <a:r>
              <a:rPr lang="en-US" dirty="0" smtClean="0"/>
              <a:t>).</a:t>
            </a:r>
            <a:endParaRPr lang="en-US" dirty="0"/>
          </a:p>
          <a:p>
            <a:r>
              <a:rPr lang="en-US" dirty="0"/>
              <a:t>pneumonia, which is a lung infection that causes the air sacs in the lungs to become </a:t>
            </a:r>
            <a:r>
              <a:rPr lang="en-US" dirty="0" smtClean="0"/>
              <a:t>inflamed.</a:t>
            </a:r>
            <a:endParaRPr lang="en-US" dirty="0"/>
          </a:p>
          <a:p>
            <a:r>
              <a:rPr lang="en-US" dirty="0"/>
              <a:t>sinusitis, which is a sinus infection that causes the sinuses and nasal passages to become </a:t>
            </a:r>
            <a:r>
              <a:rPr lang="en-US" dirty="0" smtClean="0"/>
              <a:t>inflamed.</a:t>
            </a:r>
            <a:endParaRPr lang="en-US" dirty="0"/>
          </a:p>
          <a:p>
            <a:r>
              <a:rPr lang="en-US" dirty="0"/>
              <a:t>Though some of these conditions can be serious, they’re often detected during diagnostic testing, so treatment can be received fairly quickly(Campbell, 2016). </a:t>
            </a:r>
          </a:p>
        </p:txBody>
      </p:sp>
    </p:spTree>
    <p:extLst>
      <p:ext uri="{BB962C8B-B14F-4D97-AF65-F5344CB8AC3E}">
        <p14:creationId xmlns:p14="http://schemas.microsoft.com/office/powerpoint/2010/main" val="60550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Typhoid Fever</a:t>
            </a:r>
          </a:p>
        </p:txBody>
      </p:sp>
      <p:sp>
        <p:nvSpPr>
          <p:cNvPr id="3" name="Content Placeholder 2"/>
          <p:cNvSpPr>
            <a:spLocks noGrp="1"/>
          </p:cNvSpPr>
          <p:nvPr>
            <p:ph idx="1"/>
          </p:nvPr>
        </p:nvSpPr>
        <p:spPr/>
        <p:txBody>
          <a:bodyPr>
            <a:normAutofit fontScale="85000" lnSpcReduction="10000"/>
          </a:bodyPr>
          <a:lstStyle/>
          <a:p>
            <a:r>
              <a:rPr lang="en-US" dirty="0"/>
              <a:t>Typhoid fever is caused by Salmonella </a:t>
            </a:r>
            <a:r>
              <a:rPr lang="en-US" dirty="0" err="1"/>
              <a:t>enterica</a:t>
            </a:r>
            <a:r>
              <a:rPr lang="en-US" dirty="0"/>
              <a:t> serotype </a:t>
            </a:r>
            <a:r>
              <a:rPr lang="en-US" dirty="0" err="1"/>
              <a:t>Typhi</a:t>
            </a:r>
            <a:r>
              <a:rPr lang="en-US" dirty="0"/>
              <a:t> bacteria. Typhoid fever is contracted by the ingestion of contaminated food or water. </a:t>
            </a:r>
            <a:endParaRPr lang="en-US" dirty="0" smtClean="0"/>
          </a:p>
          <a:p>
            <a:r>
              <a:rPr lang="en-US" dirty="0" smtClean="0"/>
              <a:t>An </a:t>
            </a:r>
            <a:r>
              <a:rPr lang="en-US" dirty="0"/>
              <a:t>estimated 11–21 million cases of typhoid fever and 200,000 deaths occur worldwide each year. An estimated five million cases of paratyphoid fever occur worldwide each year. In the United States, about 350 patients are diagnosed with typhoid fever and 90 patients are diagnosed with paratyphoid fever </a:t>
            </a:r>
            <a:r>
              <a:rPr lang="en-US" dirty="0" smtClean="0"/>
              <a:t>annually </a:t>
            </a:r>
            <a:r>
              <a:rPr lang="en-US" dirty="0"/>
              <a:t>(Crump &amp; </a:t>
            </a:r>
            <a:r>
              <a:rPr lang="en-US" dirty="0" err="1"/>
              <a:t>Mintz</a:t>
            </a:r>
            <a:r>
              <a:rPr lang="en-US" dirty="0"/>
              <a:t>, 2018</a:t>
            </a:r>
            <a:r>
              <a:rPr lang="en-US" dirty="0" smtClean="0"/>
              <a:t>).</a:t>
            </a:r>
          </a:p>
          <a:p>
            <a:r>
              <a:rPr lang="en-US" dirty="0"/>
              <a:t>Typhoid fever is endemic in Asia, Africa, Latin America, the Caribbean, and Oceania, but 80% of cases come from Bangladesh, China, India, Indonesia, Laos, Nepal, Pakistan, or Vietnam. Within those countries, typhoid fever is most common in underdeveloped areas</a:t>
            </a:r>
          </a:p>
        </p:txBody>
      </p:sp>
    </p:spTree>
    <p:extLst>
      <p:ext uri="{BB962C8B-B14F-4D97-AF65-F5344CB8AC3E}">
        <p14:creationId xmlns:p14="http://schemas.microsoft.com/office/powerpoint/2010/main" val="3687462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typhoid fever </a:t>
            </a:r>
            <a:endParaRPr lang="en-US" dirty="0"/>
          </a:p>
        </p:txBody>
      </p:sp>
      <p:sp>
        <p:nvSpPr>
          <p:cNvPr id="3" name="Content Placeholder 2"/>
          <p:cNvSpPr>
            <a:spLocks noGrp="1"/>
          </p:cNvSpPr>
          <p:nvPr>
            <p:ph idx="1"/>
          </p:nvPr>
        </p:nvSpPr>
        <p:spPr/>
        <p:txBody>
          <a:bodyPr>
            <a:normAutofit fontScale="70000" lnSpcReduction="20000"/>
          </a:bodyPr>
          <a:lstStyle/>
          <a:p>
            <a:r>
              <a:rPr lang="en-US" dirty="0"/>
              <a:t>Typhoid is an infection caused by the bacterium Salmonella </a:t>
            </a:r>
            <a:r>
              <a:rPr lang="en-US" dirty="0" err="1"/>
              <a:t>typhimurium</a:t>
            </a:r>
            <a:r>
              <a:rPr lang="en-US" dirty="0"/>
              <a:t> (S. </a:t>
            </a:r>
            <a:r>
              <a:rPr lang="en-US" dirty="0" err="1"/>
              <a:t>typhi</a:t>
            </a:r>
            <a:r>
              <a:rPr lang="en-US" dirty="0" smtClean="0"/>
              <a:t>).</a:t>
            </a:r>
            <a:endParaRPr lang="en-US" dirty="0"/>
          </a:p>
          <a:p>
            <a:r>
              <a:rPr lang="en-US" dirty="0"/>
              <a:t>The bacterium lives in the intestines and bloodstream of humans. It spreads between individuals by direct contact with the feces of an infected </a:t>
            </a:r>
            <a:r>
              <a:rPr lang="en-US" dirty="0" smtClean="0"/>
              <a:t>person </a:t>
            </a:r>
            <a:r>
              <a:rPr lang="en-US" dirty="0"/>
              <a:t>(Crump &amp; </a:t>
            </a:r>
            <a:r>
              <a:rPr lang="en-US" dirty="0" err="1"/>
              <a:t>Mintz</a:t>
            </a:r>
            <a:r>
              <a:rPr lang="en-US" dirty="0"/>
              <a:t>, 2018</a:t>
            </a:r>
            <a:r>
              <a:rPr lang="en-US" dirty="0" smtClean="0"/>
              <a:t>).</a:t>
            </a:r>
            <a:endParaRPr lang="en-US" dirty="0"/>
          </a:p>
          <a:p>
            <a:r>
              <a:rPr lang="en-US" dirty="0"/>
              <a:t>No animals carry this disease, so transmission is always human to human</a:t>
            </a:r>
            <a:r>
              <a:rPr lang="en-US" dirty="0" smtClean="0"/>
              <a:t>.</a:t>
            </a:r>
            <a:endParaRPr lang="en-US" dirty="0"/>
          </a:p>
          <a:p>
            <a:r>
              <a:rPr lang="en-US" dirty="0"/>
              <a:t>If untreated, around 1 in 5 cases of typhoid can be fatal. With treatment, fewer than 4 in 100 cases are fatal</a:t>
            </a:r>
            <a:r>
              <a:rPr lang="en-US" dirty="0" smtClean="0"/>
              <a:t>.</a:t>
            </a:r>
            <a:endParaRPr lang="en-US" dirty="0"/>
          </a:p>
          <a:p>
            <a:r>
              <a:rPr lang="en-US" dirty="0"/>
              <a:t>S. </a:t>
            </a:r>
            <a:r>
              <a:rPr lang="en-US" dirty="0" err="1"/>
              <a:t>typhi</a:t>
            </a:r>
            <a:r>
              <a:rPr lang="en-US" dirty="0"/>
              <a:t> enters through the mouth and spends 1 to 3 weeks in the intestine. After this, it makes its way through the intestinal wall and into the bloodstream</a:t>
            </a:r>
            <a:r>
              <a:rPr lang="en-US" dirty="0" smtClean="0"/>
              <a:t>.</a:t>
            </a:r>
            <a:endParaRPr lang="en-US" dirty="0"/>
          </a:p>
          <a:p>
            <a:r>
              <a:rPr lang="en-US" dirty="0"/>
              <a:t>From the bloodstream, it spreads into other tissues and organs. The immune system of the host can do little to fight back because S. </a:t>
            </a:r>
            <a:r>
              <a:rPr lang="en-US" dirty="0" err="1"/>
              <a:t>typhi</a:t>
            </a:r>
            <a:r>
              <a:rPr lang="en-US" dirty="0"/>
              <a:t> can live within the host’s cells, safe from the immune system</a:t>
            </a:r>
            <a:r>
              <a:rPr lang="en-US" dirty="0" smtClean="0"/>
              <a:t>.</a:t>
            </a:r>
            <a:endParaRPr lang="en-US" dirty="0"/>
          </a:p>
          <a:p>
            <a:r>
              <a:rPr lang="en-US" dirty="0"/>
              <a:t>Typhoid is diagnosed by detecting the presence of S. </a:t>
            </a:r>
            <a:r>
              <a:rPr lang="en-US" dirty="0" err="1"/>
              <a:t>typhi</a:t>
            </a:r>
            <a:r>
              <a:rPr lang="en-US" dirty="0"/>
              <a:t> via blood, stool, urine, or bone marrow sample.</a:t>
            </a:r>
          </a:p>
        </p:txBody>
      </p:sp>
    </p:spTree>
    <p:extLst>
      <p:ext uri="{BB962C8B-B14F-4D97-AF65-F5344CB8AC3E}">
        <p14:creationId xmlns:p14="http://schemas.microsoft.com/office/powerpoint/2010/main" val="2132368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p:txBody>
          <a:bodyPr>
            <a:normAutofit lnSpcReduction="10000"/>
          </a:bodyPr>
          <a:lstStyle/>
          <a:p>
            <a:r>
              <a:rPr lang="en-US" dirty="0" smtClean="0"/>
              <a:t>Symptoms </a:t>
            </a:r>
            <a:r>
              <a:rPr lang="en-US" dirty="0"/>
              <a:t>normally begin between 6 and 30 days after exposure to the bacteria.</a:t>
            </a:r>
          </a:p>
          <a:p>
            <a:r>
              <a:rPr lang="en-US" dirty="0" smtClean="0"/>
              <a:t>Pain </a:t>
            </a:r>
            <a:r>
              <a:rPr lang="en-US" dirty="0"/>
              <a:t>areas: in the abdomen or </a:t>
            </a:r>
            <a:r>
              <a:rPr lang="en-US" dirty="0" smtClean="0"/>
              <a:t>muscles</a:t>
            </a:r>
            <a:r>
              <a:rPr lang="en-US" dirty="0"/>
              <a:t> (Crump &amp; </a:t>
            </a:r>
            <a:r>
              <a:rPr lang="en-US" dirty="0" err="1"/>
              <a:t>Mintz</a:t>
            </a:r>
            <a:r>
              <a:rPr lang="en-US" dirty="0"/>
              <a:t>, 2018).</a:t>
            </a:r>
          </a:p>
          <a:p>
            <a:r>
              <a:rPr lang="en-US" dirty="0"/>
              <a:t>Gastrointestinal: bloating, constipation, </a:t>
            </a:r>
            <a:r>
              <a:rPr lang="en-US" dirty="0" err="1"/>
              <a:t>diarrhoea</a:t>
            </a:r>
            <a:r>
              <a:rPr lang="en-US" dirty="0"/>
              <a:t>, nausea, or vomiting</a:t>
            </a:r>
          </a:p>
          <a:p>
            <a:r>
              <a:rPr lang="en-US" dirty="0"/>
              <a:t>Whole body: fatigue, fever, chills, loss of appetite, or malaise</a:t>
            </a:r>
          </a:p>
          <a:p>
            <a:r>
              <a:rPr lang="en-US" dirty="0"/>
              <a:t>Also common: headache, muscle weakness, rose spots, skin rash, or weight </a:t>
            </a:r>
            <a:r>
              <a:rPr lang="en-US" dirty="0" smtClean="0"/>
              <a:t>loss</a:t>
            </a:r>
          </a:p>
          <a:p>
            <a:endParaRPr lang="en-US" dirty="0"/>
          </a:p>
        </p:txBody>
      </p:sp>
    </p:spTree>
    <p:extLst>
      <p:ext uri="{BB962C8B-B14F-4D97-AF65-F5344CB8AC3E}">
        <p14:creationId xmlns:p14="http://schemas.microsoft.com/office/powerpoint/2010/main" val="3583644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normAutofit lnSpcReduction="10000"/>
          </a:bodyPr>
          <a:lstStyle/>
          <a:p>
            <a:r>
              <a:rPr lang="en-US" dirty="0"/>
              <a:t>A diagnosis of typhoid fever can usually be confirmed by </a:t>
            </a:r>
            <a:r>
              <a:rPr lang="en-US" dirty="0" err="1"/>
              <a:t>analysing</a:t>
            </a:r>
            <a:r>
              <a:rPr lang="en-US" dirty="0"/>
              <a:t> samples of blood, poo (stools) or pee (urine). These will be examined under a microscope for the Salmonella </a:t>
            </a:r>
            <a:r>
              <a:rPr lang="en-US" dirty="0" err="1"/>
              <a:t>typhi</a:t>
            </a:r>
            <a:r>
              <a:rPr lang="en-US" dirty="0"/>
              <a:t> bacteria that cause the condition. The bacteria aren't always detected the first time, so you may need to have a series of </a:t>
            </a:r>
            <a:r>
              <a:rPr lang="en-US" dirty="0" smtClean="0"/>
              <a:t>tests (Crump </a:t>
            </a:r>
            <a:r>
              <a:rPr lang="en-US" dirty="0"/>
              <a:t>&amp; </a:t>
            </a:r>
            <a:r>
              <a:rPr lang="en-US" dirty="0" err="1"/>
              <a:t>Mintz</a:t>
            </a:r>
            <a:r>
              <a:rPr lang="en-US" dirty="0"/>
              <a:t>, </a:t>
            </a:r>
            <a:r>
              <a:rPr lang="en-US" dirty="0" smtClean="0"/>
              <a:t>2018).</a:t>
            </a:r>
          </a:p>
          <a:p>
            <a:r>
              <a:rPr lang="en-US" dirty="0"/>
              <a:t>Slide agglutination test and tube agglutination tests were used for the determination of antibody titer. An antibody titer of ≥1:80 for anti TO and ≥1:160 for anti TH were taken as a cut of value to indicate recent infection of typhoid </a:t>
            </a:r>
            <a:r>
              <a:rPr lang="en-US" dirty="0" smtClean="0"/>
              <a:t>fever </a:t>
            </a:r>
            <a:r>
              <a:rPr lang="en-US" dirty="0"/>
              <a:t>(Crump &amp; </a:t>
            </a:r>
            <a:r>
              <a:rPr lang="en-US" dirty="0" err="1"/>
              <a:t>Mintz</a:t>
            </a:r>
            <a:r>
              <a:rPr lang="en-US" dirty="0"/>
              <a:t>, 2018</a:t>
            </a:r>
            <a:r>
              <a:rPr lang="en-US" dirty="0" smtClean="0"/>
              <a:t>).</a:t>
            </a:r>
          </a:p>
          <a:p>
            <a:endParaRPr lang="en-US" dirty="0"/>
          </a:p>
        </p:txBody>
      </p:sp>
    </p:spTree>
    <p:extLst>
      <p:ext uri="{BB962C8B-B14F-4D97-AF65-F5344CB8AC3E}">
        <p14:creationId xmlns:p14="http://schemas.microsoft.com/office/powerpoint/2010/main" val="2871158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
            </a:r>
            <a:br>
              <a:rPr lang="it-IT" dirty="0"/>
            </a:br>
            <a:r>
              <a:rPr lang="it-IT" dirty="0"/>
              <a:t>Salmonella enterica serovar </a:t>
            </a:r>
            <a:r>
              <a:rPr lang="it-IT" dirty="0" smtClean="0"/>
              <a:t>Typhibacterium</a:t>
            </a:r>
            <a:endParaRPr lang="en-US" dirty="0"/>
          </a:p>
        </p:txBody>
      </p:sp>
      <p:pic>
        <p:nvPicPr>
          <p:cNvPr id="4" name="Content Placeholder 3"/>
          <p:cNvPicPr>
            <a:picLocks noGrp="1" noChangeAspect="1"/>
          </p:cNvPicPr>
          <p:nvPr>
            <p:ph idx="1"/>
          </p:nvPr>
        </p:nvPicPr>
        <p:blipFill>
          <a:blip r:embed="rId2"/>
          <a:stretch>
            <a:fillRect/>
          </a:stretch>
        </p:blipFill>
        <p:spPr>
          <a:xfrm>
            <a:off x="886691" y="2778125"/>
            <a:ext cx="10487891" cy="3456420"/>
          </a:xfrm>
          <a:prstGeom prst="rect">
            <a:avLst/>
          </a:prstGeom>
        </p:spPr>
      </p:pic>
    </p:spTree>
    <p:extLst>
      <p:ext uri="{BB962C8B-B14F-4D97-AF65-F5344CB8AC3E}">
        <p14:creationId xmlns:p14="http://schemas.microsoft.com/office/powerpoint/2010/main" val="3220893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only effective treatment for typhoid is antibiotics. The most commonly used are ciprofloxacin (for non-pregnant adults) and ceftriaxone</a:t>
            </a:r>
            <a:r>
              <a:rPr lang="en-US" dirty="0" smtClean="0"/>
              <a:t>.</a:t>
            </a:r>
            <a:endParaRPr lang="en-US" dirty="0"/>
          </a:p>
          <a:p>
            <a:r>
              <a:rPr lang="en-US" dirty="0"/>
              <a:t>Other than antibiotics, it is important to rehydrate by drinking adequate </a:t>
            </a:r>
            <a:r>
              <a:rPr lang="en-US" dirty="0" smtClean="0"/>
              <a:t>water </a:t>
            </a:r>
            <a:r>
              <a:rPr lang="en-US" dirty="0"/>
              <a:t>(Crump &amp; </a:t>
            </a:r>
            <a:r>
              <a:rPr lang="en-US" dirty="0" err="1"/>
              <a:t>Mintz</a:t>
            </a:r>
            <a:r>
              <a:rPr lang="en-US" dirty="0"/>
              <a:t>, 2018</a:t>
            </a:r>
            <a:r>
              <a:rPr lang="en-US" dirty="0" smtClean="0"/>
              <a:t>).</a:t>
            </a:r>
            <a:endParaRPr lang="en-US" dirty="0"/>
          </a:p>
          <a:p>
            <a:r>
              <a:rPr lang="en-US" dirty="0"/>
              <a:t>In more severe cases, where the bowel has become perforated, surgery may be required</a:t>
            </a:r>
            <a:r>
              <a:rPr lang="en-US" dirty="0" smtClean="0"/>
              <a:t>.</a:t>
            </a:r>
          </a:p>
          <a:p>
            <a:r>
              <a:rPr lang="en-US" dirty="0"/>
              <a:t>Prevention: Countries with less access to clean water and washing facilities typically have a higher number of typhoid </a:t>
            </a:r>
            <a:r>
              <a:rPr lang="en-US" dirty="0" smtClean="0"/>
              <a:t>cases .</a:t>
            </a:r>
          </a:p>
          <a:p>
            <a:r>
              <a:rPr lang="en-US" dirty="0" err="1"/>
              <a:t>Vaccination:Oral</a:t>
            </a:r>
            <a:r>
              <a:rPr lang="en-US" dirty="0"/>
              <a:t>: a live, attenuated vaccine. Consists of 4 tablets, one to be taken every second day, the last of which is taken 1 week before travel.</a:t>
            </a:r>
          </a:p>
          <a:p>
            <a:r>
              <a:rPr lang="en-US" dirty="0"/>
              <a:t>Shot, an inactivated vaccine, administered 2 weeks before </a:t>
            </a:r>
            <a:r>
              <a:rPr lang="en-US" dirty="0" smtClean="0"/>
              <a:t>travel </a:t>
            </a:r>
            <a:r>
              <a:rPr lang="en-US" dirty="0"/>
              <a:t>(Crump &amp; </a:t>
            </a:r>
            <a:r>
              <a:rPr lang="en-US" dirty="0" err="1"/>
              <a:t>Mintz</a:t>
            </a:r>
            <a:r>
              <a:rPr lang="en-US" dirty="0"/>
              <a:t>, 2018</a:t>
            </a:r>
            <a:r>
              <a:rPr lang="en-US" dirty="0" smtClean="0"/>
              <a:t>).</a:t>
            </a:r>
            <a:endParaRPr lang="en-US" dirty="0"/>
          </a:p>
        </p:txBody>
      </p:sp>
    </p:spTree>
    <p:extLst>
      <p:ext uri="{BB962C8B-B14F-4D97-AF65-F5344CB8AC3E}">
        <p14:creationId xmlns:p14="http://schemas.microsoft.com/office/powerpoint/2010/main" val="2478053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lstStyle/>
          <a:p>
            <a:r>
              <a:rPr lang="en-US" dirty="0"/>
              <a:t>Inflammation of the heart muscle-Myocarditis.</a:t>
            </a:r>
          </a:p>
          <a:p>
            <a:r>
              <a:rPr lang="en-US" dirty="0"/>
              <a:t>Inflammation of the heart and valves-Endocarditis.</a:t>
            </a:r>
          </a:p>
          <a:p>
            <a:r>
              <a:rPr lang="en-US" dirty="0"/>
              <a:t>Inflammation of the pancreas- Pancreatitis.</a:t>
            </a:r>
          </a:p>
          <a:p>
            <a:r>
              <a:rPr lang="en-US" dirty="0"/>
              <a:t>Lung infection such as Pneumonia, Kidney or Bladder infections.</a:t>
            </a:r>
          </a:p>
          <a:p>
            <a:r>
              <a:rPr lang="en-US" dirty="0"/>
              <a:t>Infection and inflammation of the protective membranes covering the brain and spinal </a:t>
            </a:r>
            <a:r>
              <a:rPr lang="en-US" dirty="0" smtClean="0"/>
              <a:t>cord-Meningitis </a:t>
            </a:r>
            <a:r>
              <a:rPr lang="en-US" dirty="0"/>
              <a:t>(Crump &amp; </a:t>
            </a:r>
            <a:r>
              <a:rPr lang="en-US" dirty="0" err="1"/>
              <a:t>Mintz</a:t>
            </a:r>
            <a:r>
              <a:rPr lang="en-US" dirty="0"/>
              <a:t>, 2018</a:t>
            </a:r>
            <a:r>
              <a:rPr lang="en-US" dirty="0" smtClean="0"/>
              <a:t>).</a:t>
            </a:r>
            <a:endParaRPr lang="en-US" dirty="0"/>
          </a:p>
        </p:txBody>
      </p:sp>
    </p:spTree>
    <p:extLst>
      <p:ext uri="{BB962C8B-B14F-4D97-AF65-F5344CB8AC3E}">
        <p14:creationId xmlns:p14="http://schemas.microsoft.com/office/powerpoint/2010/main" val="3173853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Tularemia: etiology </a:t>
            </a:r>
            <a:endParaRPr lang="en-US" dirty="0"/>
          </a:p>
        </p:txBody>
      </p:sp>
      <p:sp>
        <p:nvSpPr>
          <p:cNvPr id="3" name="Content Placeholder 2"/>
          <p:cNvSpPr>
            <a:spLocks noGrp="1"/>
          </p:cNvSpPr>
          <p:nvPr>
            <p:ph idx="1"/>
          </p:nvPr>
        </p:nvSpPr>
        <p:spPr/>
        <p:txBody>
          <a:bodyPr>
            <a:normAutofit fontScale="92500" lnSpcReduction="10000"/>
          </a:bodyPr>
          <a:lstStyle/>
          <a:p>
            <a:r>
              <a:rPr lang="en-US" dirty="0"/>
              <a:t>Tularemia is caused by the bacterium </a:t>
            </a:r>
            <a:r>
              <a:rPr lang="en-US" dirty="0" err="1"/>
              <a:t>Francisella</a:t>
            </a:r>
            <a:r>
              <a:rPr lang="en-US" dirty="0"/>
              <a:t> </a:t>
            </a:r>
            <a:r>
              <a:rPr lang="en-US" dirty="0" err="1"/>
              <a:t>tularensis</a:t>
            </a:r>
            <a:r>
              <a:rPr lang="en-US" dirty="0"/>
              <a:t>. </a:t>
            </a:r>
            <a:endParaRPr lang="en-US" dirty="0" smtClean="0"/>
          </a:p>
          <a:p>
            <a:r>
              <a:rPr lang="en-US" dirty="0" smtClean="0"/>
              <a:t>Most </a:t>
            </a:r>
            <a:r>
              <a:rPr lang="en-US" dirty="0"/>
              <a:t>cases occur from being bitten by flies or ticks carrying the bacterium or from exposure to tissue from an animal infected with the </a:t>
            </a:r>
            <a:r>
              <a:rPr lang="en-US" dirty="0" smtClean="0"/>
              <a:t>bacteria </a:t>
            </a:r>
            <a:r>
              <a:rPr lang="en-US" dirty="0"/>
              <a:t>(Sjöstedt, 2017</a:t>
            </a:r>
            <a:r>
              <a:rPr lang="en-US" dirty="0" smtClean="0"/>
              <a:t>).</a:t>
            </a:r>
          </a:p>
          <a:p>
            <a:r>
              <a:rPr lang="en-US" dirty="0" smtClean="0"/>
              <a:t> </a:t>
            </a:r>
            <a:r>
              <a:rPr lang="en-US" dirty="0"/>
              <a:t>Tularemia has been found in &gt;100 animal species including rabbits, muskrats, squirrels and beavers</a:t>
            </a:r>
            <a:r>
              <a:rPr lang="en-US" dirty="0" smtClean="0"/>
              <a:t>.</a:t>
            </a:r>
            <a:endParaRPr lang="en-US" dirty="0"/>
          </a:p>
          <a:p>
            <a:r>
              <a:rPr lang="en-US" dirty="0"/>
              <a:t>In the United States, ticks that transmit tularemia to humans include the dog tick (</a:t>
            </a:r>
            <a:r>
              <a:rPr lang="en-US" dirty="0" err="1"/>
              <a:t>Dermacentor</a:t>
            </a:r>
            <a:r>
              <a:rPr lang="en-US" dirty="0"/>
              <a:t> </a:t>
            </a:r>
            <a:r>
              <a:rPr lang="en-US" dirty="0" err="1"/>
              <a:t>variabilis</a:t>
            </a:r>
            <a:r>
              <a:rPr lang="en-US" dirty="0"/>
              <a:t>), the wood tick (</a:t>
            </a:r>
            <a:r>
              <a:rPr lang="en-US" dirty="0" err="1"/>
              <a:t>Dermacentor</a:t>
            </a:r>
            <a:r>
              <a:rPr lang="en-US" dirty="0"/>
              <a:t> </a:t>
            </a:r>
            <a:r>
              <a:rPr lang="en-US" dirty="0" err="1"/>
              <a:t>andersoni</a:t>
            </a:r>
            <a:r>
              <a:rPr lang="en-US" dirty="0"/>
              <a:t>), and the lone star tick (</a:t>
            </a:r>
            <a:r>
              <a:rPr lang="en-US" dirty="0" err="1"/>
              <a:t>Amblyomma</a:t>
            </a:r>
            <a:r>
              <a:rPr lang="en-US" dirty="0"/>
              <a:t> </a:t>
            </a:r>
            <a:r>
              <a:rPr lang="en-US" dirty="0" err="1"/>
              <a:t>americanum</a:t>
            </a:r>
            <a:r>
              <a:rPr lang="en-US" dirty="0"/>
              <a:t>). Deer flies (</a:t>
            </a:r>
            <a:r>
              <a:rPr lang="en-US" dirty="0" err="1"/>
              <a:t>Chrysops</a:t>
            </a:r>
            <a:r>
              <a:rPr lang="en-US" dirty="0"/>
              <a:t> spp.) have been shown to transmit tularemia in the western United States.</a:t>
            </a:r>
          </a:p>
        </p:txBody>
      </p:sp>
    </p:spTree>
    <p:extLst>
      <p:ext uri="{BB962C8B-B14F-4D97-AF65-F5344CB8AC3E}">
        <p14:creationId xmlns:p14="http://schemas.microsoft.com/office/powerpoint/2010/main" val="170260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normAutofit lnSpcReduction="10000"/>
          </a:bodyPr>
          <a:lstStyle/>
          <a:p>
            <a:r>
              <a:rPr lang="en-US" dirty="0"/>
              <a:t> In animals, rabies is diagnosed using the direct fluorescent antibody (DFA) test, which looks for the presence of rabies virus antigens in brain tissue</a:t>
            </a:r>
            <a:r>
              <a:rPr lang="en-US" dirty="0" smtClean="0"/>
              <a:t>.</a:t>
            </a:r>
          </a:p>
          <a:p>
            <a:r>
              <a:rPr lang="en-US" dirty="0" smtClean="0"/>
              <a:t> </a:t>
            </a:r>
            <a:r>
              <a:rPr lang="en-US" dirty="0"/>
              <a:t>In humans, several tests are </a:t>
            </a:r>
            <a:r>
              <a:rPr lang="en-US" dirty="0" smtClean="0"/>
              <a:t>required.</a:t>
            </a:r>
          </a:p>
          <a:p>
            <a:r>
              <a:rPr lang="en-US" dirty="0"/>
              <a:t>A diagnosis of rabies can be made after detection of rabies virus from any part of the affected brain, but in order to rule out rabies, the test must include tissue from at least two locations in the brain, preferably the brain stem and </a:t>
            </a:r>
            <a:r>
              <a:rPr lang="en-US" dirty="0" smtClean="0"/>
              <a:t>cerebellum </a:t>
            </a:r>
            <a:r>
              <a:rPr lang="en-US" dirty="0"/>
              <a:t>(Wunner, 2017</a:t>
            </a:r>
            <a:r>
              <a:rPr lang="en-US" dirty="0" smtClean="0"/>
              <a:t>). </a:t>
            </a:r>
          </a:p>
          <a:p>
            <a:r>
              <a:rPr lang="en-US" dirty="0" smtClean="0"/>
              <a:t>The </a:t>
            </a:r>
            <a:r>
              <a:rPr lang="en-US" dirty="0"/>
              <a:t>test requires that the animal be </a:t>
            </a:r>
            <a:r>
              <a:rPr lang="en-US" dirty="0" smtClean="0"/>
              <a:t>euthanized.</a:t>
            </a:r>
          </a:p>
          <a:p>
            <a:endParaRPr lang="en-US" dirty="0"/>
          </a:p>
        </p:txBody>
      </p:sp>
    </p:spTree>
    <p:extLst>
      <p:ext uri="{BB962C8B-B14F-4D97-AF65-F5344CB8AC3E}">
        <p14:creationId xmlns:p14="http://schemas.microsoft.com/office/powerpoint/2010/main" val="2358573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Ulceroglandular: </a:t>
            </a:r>
            <a:r>
              <a:rPr lang="en-US" dirty="0"/>
              <a:t>This is the most common form of tularemia and usually occurs following a tick or deer fly bite or after handing of an infected animal. A skin ulcer appears at the site where the bacteria entered the body. The ulcer is accompanied by swelling of regional lymph glands, usually in the armpit or </a:t>
            </a:r>
            <a:r>
              <a:rPr lang="en-US" dirty="0" smtClean="0"/>
              <a:t>groin </a:t>
            </a:r>
            <a:r>
              <a:rPr lang="en-US" dirty="0"/>
              <a:t>(Sjöstedt, 2017</a:t>
            </a:r>
            <a:r>
              <a:rPr lang="en-US" dirty="0" smtClean="0"/>
              <a:t>).</a:t>
            </a:r>
            <a:endParaRPr lang="en-US" dirty="0"/>
          </a:p>
          <a:p>
            <a:r>
              <a:rPr lang="en-US" dirty="0"/>
              <a:t>Glandular Similar to ulceroglandular tularemia but without an ulcer. Also generally acquired through the bite of an infected tick or deer fly or from handling sick or dead animals.</a:t>
            </a:r>
          </a:p>
          <a:p>
            <a:r>
              <a:rPr lang="en-US" dirty="0" smtClean="0"/>
              <a:t>Oculoglandular: </a:t>
            </a:r>
            <a:r>
              <a:rPr lang="en-US" dirty="0"/>
              <a:t>This form occurs when the bacteria enter through the eye. This can occur when a person is butchering an infected animal and touches his or her eyes. Symptoms include irritation and inflammation of the eye and swelling of lymph glands in front of the ear.</a:t>
            </a:r>
          </a:p>
          <a:p>
            <a:r>
              <a:rPr lang="en-US" dirty="0"/>
              <a:t>Oropharyngeal This form results from eating or drinking contaminated food or water. Patients with </a:t>
            </a:r>
            <a:r>
              <a:rPr lang="en-US" dirty="0" err="1"/>
              <a:t>orophyangeal</a:t>
            </a:r>
            <a:r>
              <a:rPr lang="en-US" dirty="0"/>
              <a:t> tularemia may have sore throat, mouth ulcers, tonsillitis, and swelling of lymph glands in the neck.</a:t>
            </a:r>
          </a:p>
          <a:p>
            <a:r>
              <a:rPr lang="en-US" dirty="0"/>
              <a:t>Pneumonic This is the most serious form of tularemia. Symptoms include cough, chest pain, and difficulty breathing. This form results from breathing dusts or aerosols containing the organism. It can also occur when other forms of tularemia (e.g. ulceroglandular) are left untreated and the bacteria spread through the bloodstream to the lungs.</a:t>
            </a:r>
          </a:p>
          <a:p>
            <a:r>
              <a:rPr lang="en-US" dirty="0" smtClean="0"/>
              <a:t>Typhoidal: </a:t>
            </a:r>
            <a:r>
              <a:rPr lang="en-US" dirty="0"/>
              <a:t>This form is characterized by any combination of the general symptoms (without the localizing symptoms of other syndromes)</a:t>
            </a:r>
          </a:p>
        </p:txBody>
      </p:sp>
    </p:spTree>
    <p:extLst>
      <p:ext uri="{BB962C8B-B14F-4D97-AF65-F5344CB8AC3E}">
        <p14:creationId xmlns:p14="http://schemas.microsoft.com/office/powerpoint/2010/main" val="3827935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a:t>
            </a:r>
            <a:endParaRPr lang="en-US" dirty="0"/>
          </a:p>
        </p:txBody>
      </p:sp>
      <p:pic>
        <p:nvPicPr>
          <p:cNvPr id="4" name="Content Placeholder 3"/>
          <p:cNvPicPr>
            <a:picLocks noGrp="1" noChangeAspect="1"/>
          </p:cNvPicPr>
          <p:nvPr>
            <p:ph idx="1"/>
          </p:nvPr>
        </p:nvPicPr>
        <p:blipFill>
          <a:blip r:embed="rId2"/>
          <a:stretch>
            <a:fillRect/>
          </a:stretch>
        </p:blipFill>
        <p:spPr>
          <a:xfrm>
            <a:off x="665019" y="2466109"/>
            <a:ext cx="10889672" cy="3782291"/>
          </a:xfrm>
          <a:prstGeom prst="rect">
            <a:avLst/>
          </a:prstGeom>
        </p:spPr>
      </p:pic>
    </p:spTree>
    <p:extLst>
      <p:ext uri="{BB962C8B-B14F-4D97-AF65-F5344CB8AC3E}">
        <p14:creationId xmlns:p14="http://schemas.microsoft.com/office/powerpoint/2010/main" val="1928244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bacterium that causes tularemia is highly infectious and can enter the human body through the skin, eyes, mouth, or lungs. Symptoms of infection vary depending on the route of entry. Usual sources of infection are described below. Transmission of tularemia from person to person has not been </a:t>
            </a:r>
            <a:r>
              <a:rPr lang="en-US" dirty="0" smtClean="0"/>
              <a:t>reported.</a:t>
            </a:r>
          </a:p>
          <a:p>
            <a:r>
              <a:rPr lang="en-US" dirty="0"/>
              <a:t>Tularemia is caused by the highly infectious gram-negative coccobacillus </a:t>
            </a:r>
            <a:r>
              <a:rPr lang="en-US" dirty="0" err="1"/>
              <a:t>Francisella</a:t>
            </a:r>
            <a:r>
              <a:rPr lang="en-US" dirty="0"/>
              <a:t> </a:t>
            </a:r>
            <a:r>
              <a:rPr lang="en-US" dirty="0" err="1"/>
              <a:t>tularensis</a:t>
            </a:r>
            <a:r>
              <a:rPr lang="en-US" dirty="0"/>
              <a:t>. Infection can occur with a small number of organisms and through a variety of entry sites, including inhalation, direct contact with non-intact skin or mucous membranes, ingestion or via the bite of a tick or fly </a:t>
            </a:r>
            <a:r>
              <a:rPr lang="en-US" dirty="0" smtClean="0"/>
              <a:t>vector </a:t>
            </a:r>
            <a:r>
              <a:rPr lang="en-US" dirty="0"/>
              <a:t>(Sjöstedt, 2017</a:t>
            </a:r>
            <a:r>
              <a:rPr lang="en-US" dirty="0" smtClean="0"/>
              <a:t>).</a:t>
            </a:r>
          </a:p>
          <a:p>
            <a:r>
              <a:rPr lang="en-US" dirty="0" smtClean="0"/>
              <a:t>In Pneumonic Tularemia:</a:t>
            </a:r>
            <a:endParaRPr lang="en-US" dirty="0"/>
          </a:p>
          <a:p>
            <a:r>
              <a:rPr lang="en-US" dirty="0"/>
              <a:t>Organisms enter the lungs either through inhalation of infectious aerosols or through </a:t>
            </a:r>
            <a:r>
              <a:rPr lang="en-US" dirty="0" err="1"/>
              <a:t>hematogenous</a:t>
            </a:r>
            <a:r>
              <a:rPr lang="en-US" dirty="0"/>
              <a:t> spread. The infectious dose by the respiratory route is 10 to 50 </a:t>
            </a:r>
            <a:r>
              <a:rPr lang="en-US" dirty="0" smtClean="0"/>
              <a:t>organisms.</a:t>
            </a:r>
            <a:endParaRPr lang="en-US" dirty="0"/>
          </a:p>
          <a:p>
            <a:r>
              <a:rPr lang="en-US" dirty="0"/>
              <a:t>Once in the lungs, the organisms enter pulmonary macrophages within minutes and begin replicating. The explosive replicative capacity of F </a:t>
            </a:r>
            <a:r>
              <a:rPr lang="en-US" dirty="0" err="1"/>
              <a:t>tularensis</a:t>
            </a:r>
            <a:r>
              <a:rPr lang="en-US" dirty="0"/>
              <a:t> appears to be an important factor in virulence associated with pulmonary </a:t>
            </a:r>
            <a:r>
              <a:rPr lang="en-US" dirty="0" smtClean="0"/>
              <a:t>infection. </a:t>
            </a:r>
            <a:r>
              <a:rPr lang="en-US" dirty="0"/>
              <a:t>An intense accumulation of inflammatory cells, particularly neutrophils and macrophages, can be seen at sites of bacterial replication. The influx of neutrophils appears to play more of a destructive than protective role in the host response.</a:t>
            </a:r>
          </a:p>
        </p:txBody>
      </p:sp>
    </p:spTree>
    <p:extLst>
      <p:ext uri="{BB962C8B-B14F-4D97-AF65-F5344CB8AC3E}">
        <p14:creationId xmlns:p14="http://schemas.microsoft.com/office/powerpoint/2010/main" val="3084865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lstStyle/>
          <a:p>
            <a:r>
              <a:rPr lang="en-US" dirty="0"/>
              <a:t>Tularemia can be difficult to diagnose. It is a rare disease, and the symptoms can be mistaken for other, more common, illnesses. </a:t>
            </a:r>
            <a:endParaRPr lang="en-US" dirty="0" smtClean="0"/>
          </a:p>
          <a:p>
            <a:r>
              <a:rPr lang="en-US" dirty="0" smtClean="0"/>
              <a:t>For </a:t>
            </a:r>
            <a:r>
              <a:rPr lang="en-US" dirty="0"/>
              <a:t>this reason, it is important to share with your health care provider any likely exposures, such as tick and deer fly bites, or contact with sick or dead animals(Sjöstedt, 2017).</a:t>
            </a:r>
          </a:p>
        </p:txBody>
      </p:sp>
    </p:spTree>
    <p:extLst>
      <p:ext uri="{BB962C8B-B14F-4D97-AF65-F5344CB8AC3E}">
        <p14:creationId xmlns:p14="http://schemas.microsoft.com/office/powerpoint/2010/main" val="2354918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lstStyle/>
          <a:p>
            <a:r>
              <a:rPr lang="en-US" dirty="0"/>
              <a:t>Antibiotics used to treat tularemia include streptomycin, gentamicin, doxycycline, and ciprofloxacin. </a:t>
            </a:r>
            <a:endParaRPr lang="en-US" dirty="0" smtClean="0"/>
          </a:p>
          <a:p>
            <a:r>
              <a:rPr lang="en-US" dirty="0" smtClean="0"/>
              <a:t>Treatment </a:t>
            </a:r>
            <a:r>
              <a:rPr lang="en-US" dirty="0"/>
              <a:t>usually lasts 10 to 21 days depending on the stage of illness and the medication used</a:t>
            </a:r>
            <a:r>
              <a:rPr lang="en-US" dirty="0" smtClean="0"/>
              <a:t>.</a:t>
            </a:r>
          </a:p>
          <a:p>
            <a:r>
              <a:rPr lang="en-US" dirty="0" smtClean="0"/>
              <a:t> </a:t>
            </a:r>
            <a:r>
              <a:rPr lang="en-US" dirty="0"/>
              <a:t>Although symptoms may last for several weeks, most patients completely </a:t>
            </a:r>
            <a:r>
              <a:rPr lang="en-US" dirty="0" smtClean="0"/>
              <a:t>recover (Sjöstedt</a:t>
            </a:r>
            <a:r>
              <a:rPr lang="en-US" dirty="0"/>
              <a:t>, </a:t>
            </a:r>
            <a:r>
              <a:rPr lang="en-US" dirty="0" smtClean="0"/>
              <a:t>2017).</a:t>
            </a:r>
            <a:endParaRPr lang="en-US" dirty="0"/>
          </a:p>
        </p:txBody>
      </p:sp>
    </p:spTree>
    <p:extLst>
      <p:ext uri="{BB962C8B-B14F-4D97-AF65-F5344CB8AC3E}">
        <p14:creationId xmlns:p14="http://schemas.microsoft.com/office/powerpoint/2010/main" val="4072021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expectations: complications </a:t>
            </a:r>
            <a:endParaRPr lang="en-US" dirty="0"/>
          </a:p>
        </p:txBody>
      </p:sp>
      <p:sp>
        <p:nvSpPr>
          <p:cNvPr id="3" name="Content Placeholder 2"/>
          <p:cNvSpPr>
            <a:spLocks noGrp="1"/>
          </p:cNvSpPr>
          <p:nvPr>
            <p:ph idx="1"/>
          </p:nvPr>
        </p:nvSpPr>
        <p:spPr/>
        <p:txBody>
          <a:bodyPr/>
          <a:lstStyle/>
          <a:p>
            <a:r>
              <a:rPr lang="en-US" dirty="0"/>
              <a:t>Inflammation of the lungs (pneumonia</a:t>
            </a:r>
            <a:r>
              <a:rPr lang="en-US" dirty="0" smtClean="0"/>
              <a:t>).</a:t>
            </a:r>
            <a:endParaRPr lang="en-US" dirty="0"/>
          </a:p>
          <a:p>
            <a:r>
              <a:rPr lang="en-US" dirty="0"/>
              <a:t>Infection around the brain and spinal cord (meningitis</a:t>
            </a:r>
            <a:r>
              <a:rPr lang="en-US" dirty="0" smtClean="0"/>
              <a:t>).</a:t>
            </a:r>
            <a:endParaRPr lang="en-US" dirty="0"/>
          </a:p>
          <a:p>
            <a:r>
              <a:rPr lang="en-US" dirty="0"/>
              <a:t>Irritation around the heart (pericarditis</a:t>
            </a:r>
            <a:r>
              <a:rPr lang="en-US" dirty="0" smtClean="0"/>
              <a:t>)</a:t>
            </a:r>
            <a:endParaRPr lang="en-US" dirty="0"/>
          </a:p>
          <a:p>
            <a:r>
              <a:rPr lang="en-US" dirty="0"/>
              <a:t>Bone infection (</a:t>
            </a:r>
            <a:r>
              <a:rPr lang="en-US" dirty="0" smtClean="0"/>
              <a:t>osteomyelitis).</a:t>
            </a:r>
            <a:endParaRPr lang="en-US" dirty="0"/>
          </a:p>
        </p:txBody>
      </p:sp>
    </p:spTree>
    <p:extLst>
      <p:ext uri="{BB962C8B-B14F-4D97-AF65-F5344CB8AC3E}">
        <p14:creationId xmlns:p14="http://schemas.microsoft.com/office/powerpoint/2010/main" val="2430697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Campbell, W. (Ed.). (</a:t>
            </a:r>
            <a:r>
              <a:rPr lang="en-US" dirty="0" smtClean="0"/>
              <a:t>2016). </a:t>
            </a:r>
            <a:r>
              <a:rPr lang="en-US" dirty="0" err="1"/>
              <a:t>Trichinella</a:t>
            </a:r>
            <a:r>
              <a:rPr lang="en-US" dirty="0"/>
              <a:t> and trichinosis. Springer Science &amp; Business Media.</a:t>
            </a:r>
          </a:p>
          <a:p>
            <a:r>
              <a:rPr lang="en-US" dirty="0" smtClean="0"/>
              <a:t>Crump</a:t>
            </a:r>
            <a:r>
              <a:rPr lang="en-US" dirty="0"/>
              <a:t>, J. A., &amp; </a:t>
            </a:r>
            <a:r>
              <a:rPr lang="en-US" dirty="0" err="1"/>
              <a:t>Mintz</a:t>
            </a:r>
            <a:r>
              <a:rPr lang="en-US" dirty="0"/>
              <a:t>, E. D. (</a:t>
            </a:r>
            <a:r>
              <a:rPr lang="en-US" dirty="0" smtClean="0"/>
              <a:t>2018). </a:t>
            </a:r>
            <a:r>
              <a:rPr lang="en-US" dirty="0"/>
              <a:t>Global trends in typhoid and paratyphoid fever. Clinical infectious diseases, 50(2), 241-246.</a:t>
            </a:r>
          </a:p>
          <a:p>
            <a:r>
              <a:rPr lang="en-US" dirty="0"/>
              <a:t>Patel, J. C., &amp; Mehta, B. C. </a:t>
            </a:r>
            <a:r>
              <a:rPr lang="en-US" dirty="0" smtClean="0"/>
              <a:t>(2019</a:t>
            </a:r>
            <a:r>
              <a:rPr lang="en-US" dirty="0"/>
              <a:t>). Tetanus: study of 8,697 cases. Indian journal of medical sciences, 53(9), 393-401</a:t>
            </a:r>
            <a:r>
              <a:rPr lang="en-US" dirty="0" smtClean="0"/>
              <a:t>.</a:t>
            </a:r>
          </a:p>
          <a:p>
            <a:r>
              <a:rPr lang="en-US" dirty="0"/>
              <a:t>Sjöstedt, A. (</a:t>
            </a:r>
            <a:r>
              <a:rPr lang="en-US" dirty="0" smtClean="0"/>
              <a:t>2017</a:t>
            </a:r>
            <a:r>
              <a:rPr lang="en-US" dirty="0"/>
              <a:t>). Tularemia: history, epidemiology, pathogen physiology, and clinical manifestations. Annals of the New York Academy of Sciences, 1105(1), 1-29.</a:t>
            </a:r>
          </a:p>
          <a:p>
            <a:r>
              <a:rPr lang="en-US" dirty="0" smtClean="0"/>
              <a:t>Wunner</a:t>
            </a:r>
            <a:r>
              <a:rPr lang="en-US" dirty="0"/>
              <a:t>, W. H. (</a:t>
            </a:r>
            <a:r>
              <a:rPr lang="en-US" dirty="0" smtClean="0"/>
              <a:t>2017</a:t>
            </a:r>
            <a:r>
              <a:rPr lang="en-US" dirty="0"/>
              <a:t>). Rabies virus. In Rabies (pp. 23-68). Academic Press</a:t>
            </a:r>
            <a:r>
              <a:rPr lang="en-US" dirty="0" smtClean="0"/>
              <a:t>.</a:t>
            </a:r>
          </a:p>
          <a:p>
            <a:endParaRPr lang="en-US" dirty="0" smtClean="0"/>
          </a:p>
          <a:p>
            <a:endParaRPr lang="en-US" dirty="0"/>
          </a:p>
        </p:txBody>
      </p:sp>
    </p:spTree>
    <p:extLst>
      <p:ext uri="{BB962C8B-B14F-4D97-AF65-F5344CB8AC3E}">
        <p14:creationId xmlns:p14="http://schemas.microsoft.com/office/powerpoint/2010/main" val="557866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dirty="0"/>
              <a:t>NB: Hello my friend. Remember to delete this part before you submit your work.</a:t>
            </a:r>
          </a:p>
          <a:p>
            <a:r>
              <a:rPr lang="en-US" b="1" dirty="0"/>
              <a:t>Please take a look at this work and see if it meets your expectations. If so, I request you to kindly remember to release the funds on time and leave a 10-star rating if you do not mind.  I will really appreciate it. Also, you can find me on this mail (davykikuvi774@gmail.com) for more work in future if you will need my services. Feel free and let me know. I will always be at your service whenever I can. Again, thank you for working with me.</a:t>
            </a:r>
          </a:p>
        </p:txBody>
      </p:sp>
    </p:spTree>
    <p:extLst>
      <p:ext uri="{BB962C8B-B14F-4D97-AF65-F5344CB8AC3E}">
        <p14:creationId xmlns:p14="http://schemas.microsoft.com/office/powerpoint/2010/main" val="396633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a:t>
            </a:r>
            <a:endParaRPr lang="en-US" dirty="0"/>
          </a:p>
        </p:txBody>
      </p:sp>
      <p:sp>
        <p:nvSpPr>
          <p:cNvPr id="3" name="Content Placeholder 2"/>
          <p:cNvSpPr>
            <a:spLocks noGrp="1"/>
          </p:cNvSpPr>
          <p:nvPr>
            <p:ph sz="half" idx="1"/>
          </p:nvPr>
        </p:nvSpPr>
        <p:spPr/>
        <p:txBody>
          <a:bodyPr/>
          <a:lstStyle/>
          <a:p>
            <a:r>
              <a:rPr lang="en-US" dirty="0"/>
              <a:t>When viewed with an electron </a:t>
            </a:r>
            <a:r>
              <a:rPr lang="en-US" dirty="0" smtClean="0"/>
              <a:t>microscope, </a:t>
            </a:r>
            <a:r>
              <a:rPr lang="en-US" dirty="0" err="1" smtClean="0"/>
              <a:t>Rhabdoviruses</a:t>
            </a:r>
            <a:r>
              <a:rPr lang="en-US" dirty="0" smtClean="0"/>
              <a:t> </a:t>
            </a:r>
            <a:r>
              <a:rPr lang="en-US" dirty="0"/>
              <a:t>are seen as bullet-shaped particles</a:t>
            </a:r>
            <a:r>
              <a:rPr lang="en-US" dirty="0" smtClean="0"/>
              <a:t>.</a:t>
            </a:r>
          </a:p>
          <a:p>
            <a:endParaRPr lang="en-US" dirty="0"/>
          </a:p>
        </p:txBody>
      </p:sp>
      <p:sp>
        <p:nvSpPr>
          <p:cNvPr id="4" name="Content Placeholder 3"/>
          <p:cNvSpPr>
            <a:spLocks noGrp="1"/>
          </p:cNvSpPr>
          <p:nvPr>
            <p:ph sz="half" idx="2"/>
          </p:nvPr>
        </p:nvSpPr>
        <p:spPr/>
        <p:txBody>
          <a:bodyPr/>
          <a:lstStyle/>
          <a:p>
            <a:r>
              <a:rPr lang="en-US" dirty="0"/>
              <a:t> This slide shows a rabies-infected neuronal cell with intracytoplasmic inclusions. The red stain indicates areas of rabies viral antigen by using IHC or </a:t>
            </a:r>
            <a:r>
              <a:rPr lang="en-US" dirty="0" err="1"/>
              <a:t>avidin</a:t>
            </a:r>
            <a:r>
              <a:rPr lang="en-US" dirty="0"/>
              <a:t>-biotin complex (ABC) technique</a:t>
            </a:r>
          </a:p>
        </p:txBody>
      </p:sp>
      <p:pic>
        <p:nvPicPr>
          <p:cNvPr id="5" name="Picture 4"/>
          <p:cNvPicPr>
            <a:picLocks noChangeAspect="1"/>
          </p:cNvPicPr>
          <p:nvPr/>
        </p:nvPicPr>
        <p:blipFill>
          <a:blip r:embed="rId2"/>
          <a:stretch>
            <a:fillRect/>
          </a:stretch>
        </p:blipFill>
        <p:spPr>
          <a:xfrm>
            <a:off x="1295402" y="3823855"/>
            <a:ext cx="4218707" cy="2046593"/>
          </a:xfrm>
          <a:prstGeom prst="rect">
            <a:avLst/>
          </a:prstGeom>
        </p:spPr>
      </p:pic>
      <p:pic>
        <p:nvPicPr>
          <p:cNvPr id="6" name="Picture 5"/>
          <p:cNvPicPr>
            <a:picLocks noChangeAspect="1"/>
          </p:cNvPicPr>
          <p:nvPr/>
        </p:nvPicPr>
        <p:blipFill>
          <a:blip r:embed="rId3"/>
          <a:stretch>
            <a:fillRect/>
          </a:stretch>
        </p:blipFill>
        <p:spPr>
          <a:xfrm>
            <a:off x="6373092" y="4738255"/>
            <a:ext cx="4691148" cy="1316181"/>
          </a:xfrm>
          <a:prstGeom prst="rect">
            <a:avLst/>
          </a:prstGeom>
        </p:spPr>
      </p:pic>
    </p:spTree>
    <p:extLst>
      <p:ext uri="{BB962C8B-B14F-4D97-AF65-F5344CB8AC3E}">
        <p14:creationId xmlns:p14="http://schemas.microsoft.com/office/powerpoint/2010/main" val="276502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normAutofit fontScale="70000" lnSpcReduction="20000"/>
          </a:bodyPr>
          <a:lstStyle/>
          <a:p>
            <a:r>
              <a:rPr lang="en-US" dirty="0"/>
              <a:t>In most cases the disease is transmitted via the bite of rabid animals which shed infectious virus with their saliva. The virus enters the body through transdermal inoculation (i.e. wounds) or direct contact of infectious material (i.e. saliva, cerebrospinal liquid, nerve tissue) to mucous membranes or skin lesions. The virus can not penetrate intact </a:t>
            </a:r>
            <a:r>
              <a:rPr lang="en-US" dirty="0" smtClean="0"/>
              <a:t>skin.</a:t>
            </a:r>
          </a:p>
          <a:p>
            <a:r>
              <a:rPr lang="en-US" dirty="0"/>
              <a:t>After entry the virus binds to cell receptors. Viruses may replicate within striated muscle cells ore directly infect nerve </a:t>
            </a:r>
            <a:r>
              <a:rPr lang="en-US" dirty="0" smtClean="0"/>
              <a:t>cells </a:t>
            </a:r>
            <a:r>
              <a:rPr lang="en-US" dirty="0"/>
              <a:t>(Wunner, 2017</a:t>
            </a:r>
            <a:r>
              <a:rPr lang="en-US" dirty="0" smtClean="0"/>
              <a:t>).</a:t>
            </a:r>
          </a:p>
          <a:p>
            <a:r>
              <a:rPr lang="en-US" dirty="0"/>
              <a:t>The virus then travels via retrograde </a:t>
            </a:r>
            <a:r>
              <a:rPr lang="en-US" dirty="0" err="1"/>
              <a:t>axoplasmatic</a:t>
            </a:r>
            <a:r>
              <a:rPr lang="en-US" dirty="0"/>
              <a:t> transport mechanisms to the central nervous system. Both motor and sensory </a:t>
            </a:r>
            <a:r>
              <a:rPr lang="en-US" dirty="0" err="1"/>
              <a:t>fibres</a:t>
            </a:r>
            <a:r>
              <a:rPr lang="en-US" dirty="0"/>
              <a:t> may be involved depending on the animal infected</a:t>
            </a:r>
            <a:r>
              <a:rPr lang="en-US" dirty="0" smtClean="0"/>
              <a:t>.</a:t>
            </a:r>
          </a:p>
          <a:p>
            <a:r>
              <a:rPr lang="en-US" dirty="0"/>
              <a:t>Once it has reached the CNS, rapid virus replication takes place, causing pathologic effects on nerve cell physiology. The virus then moves from the CNS via anterograde </a:t>
            </a:r>
            <a:r>
              <a:rPr lang="en-US" dirty="0" err="1"/>
              <a:t>axoplasmic</a:t>
            </a:r>
            <a:r>
              <a:rPr lang="en-US" dirty="0"/>
              <a:t> flow within peripheral nerves, leading to infection of some of the adjacent non-nervous tissues, for example, secretory tissues of salivary glands. The virus is widely disseminated throughout the body at the time of clinical </a:t>
            </a:r>
            <a:r>
              <a:rPr lang="en-US" dirty="0" smtClean="0"/>
              <a:t>onset. </a:t>
            </a:r>
            <a:r>
              <a:rPr lang="en-US" dirty="0"/>
              <a:t>With shedding of infectious virus in saliva the infection cycle of rabies is completed.</a:t>
            </a:r>
          </a:p>
        </p:txBody>
      </p:sp>
    </p:spTree>
    <p:extLst>
      <p:ext uri="{BB962C8B-B14F-4D97-AF65-F5344CB8AC3E}">
        <p14:creationId xmlns:p14="http://schemas.microsoft.com/office/powerpoint/2010/main" val="148646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incubation period (the time the virus spreads from the peripheral nerves near the site of the bite via the spinal cord to the brain </a:t>
            </a:r>
            <a:r>
              <a:rPr lang="en-US" dirty="0" smtClean="0"/>
              <a:t> </a:t>
            </a:r>
            <a:r>
              <a:rPr lang="en-US" dirty="0"/>
              <a:t>ranges in general between 2 and 3 month (2 weeks to 6 years are reported) depending on the site of infliction, the amount of virus and the virus </a:t>
            </a:r>
            <a:r>
              <a:rPr lang="en-US" dirty="0" smtClean="0"/>
              <a:t>strain </a:t>
            </a:r>
            <a:r>
              <a:rPr lang="en-US" dirty="0"/>
              <a:t>(Wunner, 2017</a:t>
            </a:r>
            <a:r>
              <a:rPr lang="en-US" dirty="0" smtClean="0"/>
              <a:t>). </a:t>
            </a:r>
          </a:p>
          <a:p>
            <a:r>
              <a:rPr lang="en-US" dirty="0" smtClean="0"/>
              <a:t>Due </a:t>
            </a:r>
            <a:r>
              <a:rPr lang="en-US" dirty="0"/>
              <a:t>to its </a:t>
            </a:r>
            <a:r>
              <a:rPr lang="en-US" dirty="0" err="1"/>
              <a:t>neurotropism</a:t>
            </a:r>
            <a:r>
              <a:rPr lang="en-US" dirty="0"/>
              <a:t> all known lyssaviruses cause severe neurological symptoms as a result of an acute encephalitis. Therefore, clinical signs in humans and animals are very similar</a:t>
            </a:r>
            <a:r>
              <a:rPr lang="en-US" dirty="0" smtClean="0"/>
              <a:t>.</a:t>
            </a:r>
            <a:endParaRPr lang="en-US" dirty="0"/>
          </a:p>
          <a:p>
            <a:r>
              <a:rPr lang="en-US" dirty="0"/>
              <a:t>The infection progresses in a predictable manner, from the initial </a:t>
            </a:r>
            <a:r>
              <a:rPr lang="en-US" dirty="0" err="1"/>
              <a:t>prodormal</a:t>
            </a:r>
            <a:r>
              <a:rPr lang="en-US" dirty="0"/>
              <a:t> phase to the manifest as furious or paralytic forms of rabies; the outcome is almost always fatal</a:t>
            </a:r>
          </a:p>
        </p:txBody>
      </p:sp>
    </p:spTree>
    <p:extLst>
      <p:ext uri="{BB962C8B-B14F-4D97-AF65-F5344CB8AC3E}">
        <p14:creationId xmlns:p14="http://schemas.microsoft.com/office/powerpoint/2010/main" val="107938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lstStyle/>
          <a:p>
            <a:r>
              <a:rPr lang="en-US" dirty="0"/>
              <a:t>Favipiravir. Another more recently approved drug that has been explored in rabies infection is </a:t>
            </a:r>
            <a:r>
              <a:rPr lang="en-US" dirty="0" err="1"/>
              <a:t>favipiravir</a:t>
            </a:r>
            <a:r>
              <a:rPr lang="en-US" dirty="0"/>
              <a:t> (T-705), a broad spectrum antiviral [5]. Intracellular host enzymes convert </a:t>
            </a:r>
            <a:r>
              <a:rPr lang="en-US" dirty="0" err="1"/>
              <a:t>favipiravir</a:t>
            </a:r>
            <a:r>
              <a:rPr lang="en-US" dirty="0"/>
              <a:t> to its active form favipiravir-4-ribofuranosyl-5-triphosphate (T-705-RTP</a:t>
            </a:r>
            <a:r>
              <a:rPr lang="en-US" dirty="0" smtClean="0"/>
              <a:t>).</a:t>
            </a:r>
          </a:p>
          <a:p>
            <a:r>
              <a:rPr lang="en-US" dirty="0"/>
              <a:t>Blood </a:t>
            </a:r>
            <a:r>
              <a:rPr lang="en-US" dirty="0" smtClean="0"/>
              <a:t>transfusion. Transfer </a:t>
            </a:r>
            <a:r>
              <a:rPr lang="en-US" dirty="0"/>
              <a:t>of blood from one person into the veins of </a:t>
            </a:r>
            <a:r>
              <a:rPr lang="en-US" dirty="0" smtClean="0"/>
              <a:t>another </a:t>
            </a:r>
            <a:r>
              <a:rPr lang="en-US" dirty="0"/>
              <a:t>(Wunner, 2017</a:t>
            </a:r>
            <a:r>
              <a:rPr lang="en-US" dirty="0" smtClean="0"/>
              <a:t>).</a:t>
            </a:r>
          </a:p>
          <a:p>
            <a:endParaRPr lang="en-US" dirty="0"/>
          </a:p>
          <a:p>
            <a:endParaRPr lang="en-US" dirty="0"/>
          </a:p>
        </p:txBody>
      </p:sp>
    </p:spTree>
    <p:extLst>
      <p:ext uri="{BB962C8B-B14F-4D97-AF65-F5344CB8AC3E}">
        <p14:creationId xmlns:p14="http://schemas.microsoft.com/office/powerpoint/2010/main" val="243097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expectations </a:t>
            </a:r>
            <a:endParaRPr lang="en-US" dirty="0"/>
          </a:p>
        </p:txBody>
      </p:sp>
      <p:sp>
        <p:nvSpPr>
          <p:cNvPr id="3" name="Content Placeholder 2"/>
          <p:cNvSpPr>
            <a:spLocks noGrp="1"/>
          </p:cNvSpPr>
          <p:nvPr>
            <p:ph idx="1"/>
          </p:nvPr>
        </p:nvSpPr>
        <p:spPr/>
        <p:txBody>
          <a:bodyPr/>
          <a:lstStyle/>
          <a:p>
            <a:r>
              <a:rPr lang="en-US" dirty="0"/>
              <a:t>Once a rabies infection is established, there's no effective treatment. Though a small number of people have survived rabies, the disease usually causes death. For that reason, if you think you've been exposed to rabies, you must get a series of shots to prevent the infection from taking hold</a:t>
            </a:r>
          </a:p>
          <a:p>
            <a:r>
              <a:rPr lang="en-US" dirty="0" smtClean="0"/>
              <a:t>However</a:t>
            </a:r>
            <a:r>
              <a:rPr lang="en-US" dirty="0"/>
              <a:t>, in healthy individuals this regimen can provide protection for up to 1 year from the date of vaccination. In the case of a rabies exposure before the second vaccination, the patient is recommended to receive a full course of PEP, with RIG in cases of severe </a:t>
            </a:r>
            <a:r>
              <a:rPr lang="en-US" dirty="0" smtClean="0"/>
              <a:t>exposure.</a:t>
            </a:r>
            <a:endParaRPr lang="en-US" dirty="0"/>
          </a:p>
        </p:txBody>
      </p:sp>
    </p:spTree>
    <p:extLst>
      <p:ext uri="{BB962C8B-B14F-4D97-AF65-F5344CB8AC3E}">
        <p14:creationId xmlns:p14="http://schemas.microsoft.com/office/powerpoint/2010/main" val="72931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Tetanus: Etiology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a:t>Tetanus is caused by a toxin made by spores of bacteria, Clostridium </a:t>
            </a:r>
            <a:r>
              <a:rPr lang="en-US" dirty="0" err="1"/>
              <a:t>tetani</a:t>
            </a:r>
            <a:r>
              <a:rPr lang="en-US" dirty="0"/>
              <a:t>, found in soil, dust and animal </a:t>
            </a:r>
            <a:r>
              <a:rPr lang="en-US" dirty="0" smtClean="0"/>
              <a:t>feces (Patel &amp; </a:t>
            </a:r>
            <a:r>
              <a:rPr lang="en-US" dirty="0"/>
              <a:t>Mehta, </a:t>
            </a:r>
            <a:r>
              <a:rPr lang="en-US" dirty="0" smtClean="0"/>
              <a:t>2019).</a:t>
            </a:r>
          </a:p>
          <a:p>
            <a:r>
              <a:rPr lang="en-US" dirty="0" smtClean="0"/>
              <a:t> </a:t>
            </a:r>
            <a:r>
              <a:rPr lang="en-US" dirty="0"/>
              <a:t>When the spores enter a deep flesh wound, they grow into bacteria that can produce a powerful toxin, </a:t>
            </a:r>
            <a:r>
              <a:rPr lang="en-US" dirty="0" err="1"/>
              <a:t>tetanospasmin</a:t>
            </a:r>
            <a:r>
              <a:rPr lang="en-US" dirty="0"/>
              <a:t>. The toxin impairs the nerves that control your muscles (motor neurons</a:t>
            </a:r>
            <a:r>
              <a:rPr lang="en-US" dirty="0" smtClean="0"/>
              <a:t>)</a:t>
            </a:r>
          </a:p>
          <a:p>
            <a:r>
              <a:rPr lang="en-US" dirty="0"/>
              <a:t>Tetanus has been regarded in history all through time, with documents noting tetanus symptoms found from 1500 BC in Ancient Egypt, but are thought to have been copied from as early as 3000 </a:t>
            </a:r>
            <a:r>
              <a:rPr lang="en-US" dirty="0" smtClean="0"/>
              <a:t>BC </a:t>
            </a:r>
            <a:r>
              <a:rPr lang="en-US" dirty="0"/>
              <a:t>(Patel &amp; Mehta, 2019</a:t>
            </a:r>
            <a:r>
              <a:rPr lang="en-US" dirty="0" smtClean="0"/>
              <a:t>).</a:t>
            </a:r>
          </a:p>
          <a:p>
            <a:r>
              <a:rPr lang="en-US" dirty="0" smtClean="0"/>
              <a:t>Epidemiology: Case </a:t>
            </a:r>
            <a:r>
              <a:rPr lang="en-US" dirty="0"/>
              <a:t>fatality rate ranges from 10-80% and is highest among infants and the elderly1. Worldwide - present in the environment. In 2001 an estimated 282,000 died worldwide from tetanus, mostly in Asia, Africa and South </a:t>
            </a:r>
            <a:r>
              <a:rPr lang="en-US" dirty="0" smtClean="0"/>
              <a:t>America </a:t>
            </a:r>
            <a:r>
              <a:rPr lang="en-US" dirty="0"/>
              <a:t>(Patel &amp; Mehta, 2019</a:t>
            </a:r>
            <a:r>
              <a:rPr lang="en-US" dirty="0" smtClean="0"/>
              <a:t>).</a:t>
            </a:r>
            <a:endParaRPr lang="en-US" dirty="0"/>
          </a:p>
        </p:txBody>
      </p:sp>
    </p:spTree>
    <p:extLst>
      <p:ext uri="{BB962C8B-B14F-4D97-AF65-F5344CB8AC3E}">
        <p14:creationId xmlns:p14="http://schemas.microsoft.com/office/powerpoint/2010/main" val="28817388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114</TotalTime>
  <Words>5154</Words>
  <Application>Microsoft Office PowerPoint</Application>
  <PresentationFormat>Widescreen</PresentationFormat>
  <Paragraphs>199</Paragraphs>
  <Slides>37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Garamond</vt:lpstr>
      <vt:lpstr>Organic</vt:lpstr>
      <vt:lpstr>Rabies, Tetanus, Trichinosis,Typhoid Fever &amp;Tularemia </vt:lpstr>
      <vt:lpstr> Etiology of Rabies</vt:lpstr>
      <vt:lpstr>Diagnosis </vt:lpstr>
      <vt:lpstr>Diagnostic tests</vt:lpstr>
      <vt:lpstr>pathophysiology</vt:lpstr>
      <vt:lpstr>Signs and symptoms</vt:lpstr>
      <vt:lpstr>Treatment </vt:lpstr>
      <vt:lpstr>Life expectations </vt:lpstr>
      <vt:lpstr>Tetanus: Etiology</vt:lpstr>
      <vt:lpstr>Diagnosis of tetanus</vt:lpstr>
      <vt:lpstr>Pathophysiology of tetanus toxin</vt:lpstr>
      <vt:lpstr>Symptoms </vt:lpstr>
      <vt:lpstr>Treatment </vt:lpstr>
      <vt:lpstr>Life expectations :Complications </vt:lpstr>
      <vt:lpstr>Trichinosis</vt:lpstr>
      <vt:lpstr>Trichinella spiralis</vt:lpstr>
      <vt:lpstr>Pathophysiology of trichinosis</vt:lpstr>
      <vt:lpstr>Signs and symptoms </vt:lpstr>
      <vt:lpstr>Diagnosis </vt:lpstr>
      <vt:lpstr>Treatment </vt:lpstr>
      <vt:lpstr>Life expectations: Complications </vt:lpstr>
      <vt:lpstr>Typhoid Fever</vt:lpstr>
      <vt:lpstr>Pathophysiology of typhoid fever </vt:lpstr>
      <vt:lpstr>Signs and symptoms</vt:lpstr>
      <vt:lpstr>Diagnosis </vt:lpstr>
      <vt:lpstr> Salmonella enterica serovar Typhibacterium</vt:lpstr>
      <vt:lpstr>Treatment </vt:lpstr>
      <vt:lpstr>Complications </vt:lpstr>
      <vt:lpstr>Tularemia: etiology </vt:lpstr>
      <vt:lpstr>Signs and symptoms </vt:lpstr>
      <vt:lpstr>Signs and symptoms </vt:lpstr>
      <vt:lpstr>Pathophysiology </vt:lpstr>
      <vt:lpstr>Diagnosis </vt:lpstr>
      <vt:lpstr>Treatment </vt:lpstr>
      <vt:lpstr>Life expectations: complications </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Rabies, Tetanus, Trichinosis,Typhoid Fever &amp;Tularemia</dc:title>
  <dc:creator>BENEDICT001</dc:creator>
  <cp:lastModifiedBy>BENEDICT001</cp:lastModifiedBy>
  <cp:revision>13</cp:revision>
  <dcterms:created xsi:type="dcterms:W3CDTF">2021-02-16T15:22:35Z</dcterms:created>
  <dcterms:modified xsi:type="dcterms:W3CDTF">2021-02-16T17:17:16Z</dcterms:modified>
</cp:coreProperties>
</file>